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3" r:id="rId2"/>
    <p:sldMasterId id="2147483680" r:id="rId3"/>
  </p:sldMasterIdLst>
  <p:notesMasterIdLst>
    <p:notesMasterId r:id="rId50"/>
  </p:notesMasterIdLst>
  <p:handoutMasterIdLst>
    <p:handoutMasterId r:id="rId51"/>
  </p:handoutMasterIdLst>
  <p:sldIdLst>
    <p:sldId id="363" r:id="rId4"/>
    <p:sldId id="358" r:id="rId5"/>
    <p:sldId id="359" r:id="rId6"/>
    <p:sldId id="364" r:id="rId7"/>
    <p:sldId id="367" r:id="rId8"/>
    <p:sldId id="402" r:id="rId9"/>
    <p:sldId id="368" r:id="rId10"/>
    <p:sldId id="369" r:id="rId11"/>
    <p:sldId id="370" r:id="rId12"/>
    <p:sldId id="403" r:id="rId13"/>
    <p:sldId id="404" r:id="rId14"/>
    <p:sldId id="405" r:id="rId15"/>
    <p:sldId id="406" r:id="rId16"/>
    <p:sldId id="407" r:id="rId17"/>
    <p:sldId id="408" r:id="rId18"/>
    <p:sldId id="371" r:id="rId19"/>
    <p:sldId id="372" r:id="rId20"/>
    <p:sldId id="373" r:id="rId21"/>
    <p:sldId id="374" r:id="rId22"/>
    <p:sldId id="375" r:id="rId23"/>
    <p:sldId id="376" r:id="rId24"/>
    <p:sldId id="377" r:id="rId25"/>
    <p:sldId id="378" r:id="rId26"/>
    <p:sldId id="379" r:id="rId27"/>
    <p:sldId id="380" r:id="rId28"/>
    <p:sldId id="381" r:id="rId29"/>
    <p:sldId id="382" r:id="rId30"/>
    <p:sldId id="383" r:id="rId31"/>
    <p:sldId id="384" r:id="rId32"/>
    <p:sldId id="385" r:id="rId33"/>
    <p:sldId id="386" r:id="rId34"/>
    <p:sldId id="387" r:id="rId35"/>
    <p:sldId id="388" r:id="rId36"/>
    <p:sldId id="389" r:id="rId37"/>
    <p:sldId id="390" r:id="rId38"/>
    <p:sldId id="391" r:id="rId39"/>
    <p:sldId id="392" r:id="rId40"/>
    <p:sldId id="393" r:id="rId41"/>
    <p:sldId id="394" r:id="rId42"/>
    <p:sldId id="395" r:id="rId43"/>
    <p:sldId id="396" r:id="rId44"/>
    <p:sldId id="397" r:id="rId45"/>
    <p:sldId id="398" r:id="rId46"/>
    <p:sldId id="399" r:id="rId47"/>
    <p:sldId id="400" r:id="rId48"/>
    <p:sldId id="310"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88" autoAdjust="0"/>
    <p:restoredTop sz="94660"/>
  </p:normalViewPr>
  <p:slideViewPr>
    <p:cSldViewPr>
      <p:cViewPr>
        <p:scale>
          <a:sx n="66" d="100"/>
          <a:sy n="66" d="100"/>
        </p:scale>
        <p:origin x="2544" y="1032"/>
      </p:cViewPr>
      <p:guideLst>
        <p:guide orient="horz" pos="2160"/>
        <p:guide pos="3840"/>
      </p:guideLst>
    </p:cSldViewPr>
  </p:slideViewPr>
  <p:notesTextViewPr>
    <p:cViewPr>
      <p:scale>
        <a:sx n="100" d="100"/>
        <a:sy n="100" d="100"/>
      </p:scale>
      <p:origin x="0" y="0"/>
    </p:cViewPr>
  </p:notesTextViewPr>
  <p:notesViewPr>
    <p:cSldViewPr>
      <p:cViewPr varScale="1">
        <p:scale>
          <a:sx n="55" d="100"/>
          <a:sy n="55" d="100"/>
        </p:scale>
        <p:origin x="2880"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viewProps" Target="viewProps.xml"/><Relationship Id="rId5" Type="http://schemas.openxmlformats.org/officeDocument/2006/relationships/slide" Target="slides/slide2.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8" Type="http://schemas.openxmlformats.org/officeDocument/2006/relationships/slide" Target="slides/slide5.xml"/><Relationship Id="rId51" Type="http://schemas.openxmlformats.org/officeDocument/2006/relationships/handoutMaster" Target="handoutMasters/handoutMaster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1BBE842-2CC1-49DA-A227-68C18B74949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a:extLst>
              <a:ext uri="{FF2B5EF4-FFF2-40B4-BE49-F238E27FC236}">
                <a16:creationId xmlns:a16="http://schemas.microsoft.com/office/drawing/2014/main" id="{93B1CFD5-1430-46BB-98F0-DD840F7AD97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B18EAB3-9C99-49E4-B50A-750C35E9F160}" type="datetimeFigureOut">
              <a:rPr lang="en-PK" smtClean="0"/>
              <a:t>13/11/2023</a:t>
            </a:fld>
            <a:endParaRPr lang="en-PK"/>
          </a:p>
        </p:txBody>
      </p:sp>
      <p:sp>
        <p:nvSpPr>
          <p:cNvPr id="4" name="Footer Placeholder 3">
            <a:extLst>
              <a:ext uri="{FF2B5EF4-FFF2-40B4-BE49-F238E27FC236}">
                <a16:creationId xmlns:a16="http://schemas.microsoft.com/office/drawing/2014/main" id="{195D63CA-7517-4C54-9CE6-82133979FCF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5" name="Slide Number Placeholder 4">
            <a:extLst>
              <a:ext uri="{FF2B5EF4-FFF2-40B4-BE49-F238E27FC236}">
                <a16:creationId xmlns:a16="http://schemas.microsoft.com/office/drawing/2014/main" id="{E9F14F5D-53A9-4420-BFC4-CAE215C56B2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1A91F3-1CC4-4202-8A54-72817219A714}" type="slidenum">
              <a:rPr lang="en-PK" smtClean="0"/>
              <a:t>‹#›</a:t>
            </a:fld>
            <a:endParaRPr lang="en-PK"/>
          </a:p>
        </p:txBody>
      </p:sp>
    </p:spTree>
    <p:extLst>
      <p:ext uri="{BB962C8B-B14F-4D97-AF65-F5344CB8AC3E}">
        <p14:creationId xmlns:p14="http://schemas.microsoft.com/office/powerpoint/2010/main" val="3927134776"/>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E1590F-9CEF-4F36-B0A6-0CBB0B3D7AEB}" type="datetimeFigureOut">
              <a:rPr lang="en-PK" smtClean="0"/>
              <a:t>13/11/2023</a:t>
            </a:fld>
            <a:endParaRPr lang="en-P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25C4B0-46C4-4C03-8E1D-A4EA838EC989}" type="slidenum">
              <a:rPr lang="en-PK" smtClean="0"/>
              <a:t>‹#›</a:t>
            </a:fld>
            <a:endParaRPr lang="en-PK"/>
          </a:p>
        </p:txBody>
      </p:sp>
    </p:spTree>
    <p:extLst>
      <p:ext uri="{BB962C8B-B14F-4D97-AF65-F5344CB8AC3E}">
        <p14:creationId xmlns:p14="http://schemas.microsoft.com/office/powerpoint/2010/main" val="593726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End Slide Layout">
    <p:bg>
      <p:bgPr>
        <a:blipFill dpi="0" rotWithShape="1">
          <a:blip r:embed="rId2">
            <a:lum/>
          </a:blip>
          <a:srcRect/>
          <a:stretch>
            <a:fillRect t="-18000" b="-18000"/>
          </a:stretch>
        </a:blipFill>
        <a:effectLst/>
      </p:bgPr>
    </p:bg>
    <p:spTree>
      <p:nvGrpSpPr>
        <p:cNvPr id="1" name=""/>
        <p:cNvGrpSpPr/>
        <p:nvPr/>
      </p:nvGrpSpPr>
      <p:grpSpPr>
        <a:xfrm>
          <a:off x="0" y="0"/>
          <a:ext cx="0" cy="0"/>
          <a:chOff x="0" y="0"/>
          <a:chExt cx="0" cy="0"/>
        </a:xfrm>
      </p:grpSpPr>
      <p:sp>
        <p:nvSpPr>
          <p:cNvPr id="2" name="Oval 1"/>
          <p:cNvSpPr/>
          <p:nvPr userDrawn="1"/>
        </p:nvSpPr>
        <p:spPr>
          <a:xfrm>
            <a:off x="3599525" y="932724"/>
            <a:ext cx="4992555" cy="4992555"/>
          </a:xfrm>
          <a:prstGeom prst="ellipse">
            <a:avLst/>
          </a:prstGeom>
          <a:solidFill>
            <a:schemeClr val="tx2">
              <a:lumMod val="75000"/>
              <a:alpha val="77000"/>
            </a:schemeClr>
          </a:solidFill>
          <a:ln w="857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
        <p:nvSpPr>
          <p:cNvPr id="10" name="Text Placeholder 9"/>
          <p:cNvSpPr>
            <a:spLocks noGrp="1"/>
          </p:cNvSpPr>
          <p:nvPr>
            <p:ph type="body" sz="quarter" idx="10" hasCustomPrompt="1"/>
          </p:nvPr>
        </p:nvSpPr>
        <p:spPr>
          <a:xfrm>
            <a:off x="3599723" y="2908307"/>
            <a:ext cx="4992555" cy="768084"/>
          </a:xfrm>
          <a:prstGeom prst="rect">
            <a:avLst/>
          </a:prstGeom>
        </p:spPr>
        <p:txBody>
          <a:bodyPr anchor="ctr"/>
          <a:lstStyle>
            <a:lvl1pPr marL="0" indent="0" algn="ctr">
              <a:buNone/>
              <a:defRPr sz="3600" b="1" baseline="0">
                <a:solidFill>
                  <a:schemeClr val="bg1"/>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3599525" y="3676393"/>
            <a:ext cx="4992555" cy="384043"/>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871088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1E777317-4C28-4E58-A066-190AAAA2A2C7}"/>
              </a:ext>
            </a:extLst>
          </p:cNvPr>
          <p:cNvSpPr>
            <a:spLocks noGrp="1"/>
          </p:cNvSpPr>
          <p:nvPr>
            <p:ph type="dt" sz="half" idx="10"/>
          </p:nvPr>
        </p:nvSpPr>
        <p:spPr/>
        <p:txBody>
          <a:bodyPr/>
          <a:lstStyle>
            <a:lvl1pPr>
              <a:defRPr/>
            </a:lvl1pPr>
          </a:lstStyle>
          <a:p>
            <a:pPr>
              <a:defRPr/>
            </a:pPr>
            <a:fld id="{8840B79D-187F-46EB-BD31-11FB4CE79F99}" type="datetimeFigureOut">
              <a:rPr lang="en-US"/>
              <a:pPr>
                <a:defRPr/>
              </a:pPr>
              <a:t>11/13/2023</a:t>
            </a:fld>
            <a:endParaRPr lang="en-US"/>
          </a:p>
        </p:txBody>
      </p:sp>
      <p:sp>
        <p:nvSpPr>
          <p:cNvPr id="6" name="Footer Placeholder 4">
            <a:extLst>
              <a:ext uri="{FF2B5EF4-FFF2-40B4-BE49-F238E27FC236}">
                <a16:creationId xmlns:a16="http://schemas.microsoft.com/office/drawing/2014/main" id="{FC282D5C-A74E-4443-B232-86179D77350A}"/>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9281EDCD-6D87-427F-A956-E8CE607753FD}"/>
              </a:ext>
            </a:extLst>
          </p:cNvPr>
          <p:cNvSpPr>
            <a:spLocks noGrp="1"/>
          </p:cNvSpPr>
          <p:nvPr>
            <p:ph type="sldNum" sz="quarter" idx="12"/>
          </p:nvPr>
        </p:nvSpPr>
        <p:spPr/>
        <p:txBody>
          <a:bodyPr/>
          <a:lstStyle>
            <a:lvl1pPr>
              <a:defRPr/>
            </a:lvl1pPr>
          </a:lstStyle>
          <a:p>
            <a:pPr>
              <a:defRPr/>
            </a:pPr>
            <a:fld id="{E5E16347-952C-4110-B375-6FE837CC616F}" type="slidenum">
              <a:rPr lang="en-US"/>
              <a:pPr>
                <a:defRPr/>
              </a:pPr>
              <a:t>‹#›</a:t>
            </a:fld>
            <a:endParaRPr lang="en-US"/>
          </a:p>
        </p:txBody>
      </p:sp>
    </p:spTree>
    <p:extLst>
      <p:ext uri="{BB962C8B-B14F-4D97-AF65-F5344CB8AC3E}">
        <p14:creationId xmlns:p14="http://schemas.microsoft.com/office/powerpoint/2010/main" val="2519733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8"/>
            <a:ext cx="73152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46"/>
            <a:ext cx="73152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464E618D-841B-470F-A833-81FD039A5933}"/>
              </a:ext>
            </a:extLst>
          </p:cNvPr>
          <p:cNvSpPr>
            <a:spLocks noGrp="1"/>
          </p:cNvSpPr>
          <p:nvPr>
            <p:ph type="dt" sz="half" idx="10"/>
          </p:nvPr>
        </p:nvSpPr>
        <p:spPr/>
        <p:txBody>
          <a:bodyPr/>
          <a:lstStyle>
            <a:lvl1pPr>
              <a:defRPr/>
            </a:lvl1pPr>
          </a:lstStyle>
          <a:p>
            <a:pPr>
              <a:defRPr/>
            </a:pPr>
            <a:fld id="{3C64D85C-3521-404A-BFE4-2DE9E80556D5}" type="datetimeFigureOut">
              <a:rPr lang="en-US"/>
              <a:pPr>
                <a:defRPr/>
              </a:pPr>
              <a:t>11/13/2023</a:t>
            </a:fld>
            <a:endParaRPr lang="en-US"/>
          </a:p>
        </p:txBody>
      </p:sp>
      <p:sp>
        <p:nvSpPr>
          <p:cNvPr id="6" name="Footer Placeholder 4">
            <a:extLst>
              <a:ext uri="{FF2B5EF4-FFF2-40B4-BE49-F238E27FC236}">
                <a16:creationId xmlns:a16="http://schemas.microsoft.com/office/drawing/2014/main" id="{7B570C9A-5802-41BF-9393-4D95DAA51A96}"/>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11D1C0FB-4D3B-459D-BB8C-E3F588CF77AA}"/>
              </a:ext>
            </a:extLst>
          </p:cNvPr>
          <p:cNvSpPr>
            <a:spLocks noGrp="1"/>
          </p:cNvSpPr>
          <p:nvPr>
            <p:ph type="sldNum" sz="quarter" idx="12"/>
          </p:nvPr>
        </p:nvSpPr>
        <p:spPr/>
        <p:txBody>
          <a:bodyPr/>
          <a:lstStyle>
            <a:lvl1pPr>
              <a:defRPr/>
            </a:lvl1pPr>
          </a:lstStyle>
          <a:p>
            <a:pPr>
              <a:defRPr/>
            </a:pPr>
            <a:fld id="{59BC1670-00A7-4338-AF71-A63B89A41CB5}" type="slidenum">
              <a:rPr lang="en-US"/>
              <a:pPr>
                <a:defRPr/>
              </a:pPr>
              <a:t>‹#›</a:t>
            </a:fld>
            <a:endParaRPr lang="en-US"/>
          </a:p>
        </p:txBody>
      </p:sp>
    </p:spTree>
    <p:extLst>
      <p:ext uri="{BB962C8B-B14F-4D97-AF65-F5344CB8AC3E}">
        <p14:creationId xmlns:p14="http://schemas.microsoft.com/office/powerpoint/2010/main" val="16850208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D6F075-FCB5-47A9-BF75-E22BB8AD0B9C}"/>
              </a:ext>
            </a:extLst>
          </p:cNvPr>
          <p:cNvSpPr>
            <a:spLocks noGrp="1"/>
          </p:cNvSpPr>
          <p:nvPr>
            <p:ph type="dt" sz="half" idx="10"/>
          </p:nvPr>
        </p:nvSpPr>
        <p:spPr/>
        <p:txBody>
          <a:bodyPr/>
          <a:lstStyle>
            <a:lvl1pPr>
              <a:defRPr/>
            </a:lvl1pPr>
          </a:lstStyle>
          <a:p>
            <a:pPr>
              <a:defRPr/>
            </a:pPr>
            <a:fld id="{83A02430-C806-4A54-AF3E-3A8E1F4ACA7C}" type="datetimeFigureOut">
              <a:rPr lang="en-US"/>
              <a:pPr>
                <a:defRPr/>
              </a:pPr>
              <a:t>11/13/2023</a:t>
            </a:fld>
            <a:endParaRPr lang="en-US"/>
          </a:p>
        </p:txBody>
      </p:sp>
      <p:sp>
        <p:nvSpPr>
          <p:cNvPr id="5" name="Footer Placeholder 4">
            <a:extLst>
              <a:ext uri="{FF2B5EF4-FFF2-40B4-BE49-F238E27FC236}">
                <a16:creationId xmlns:a16="http://schemas.microsoft.com/office/drawing/2014/main" id="{CD7998CD-4A04-4546-B645-B15F9B24C1B9}"/>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8A27A234-05AC-4FEA-8CCA-D70CAA034F2A}"/>
              </a:ext>
            </a:extLst>
          </p:cNvPr>
          <p:cNvSpPr>
            <a:spLocks noGrp="1"/>
          </p:cNvSpPr>
          <p:nvPr>
            <p:ph type="sldNum" sz="quarter" idx="12"/>
          </p:nvPr>
        </p:nvSpPr>
        <p:spPr/>
        <p:txBody>
          <a:bodyPr/>
          <a:lstStyle>
            <a:lvl1pPr>
              <a:defRPr/>
            </a:lvl1pPr>
          </a:lstStyle>
          <a:p>
            <a:pPr>
              <a:defRPr/>
            </a:pPr>
            <a:fld id="{24CEBB73-1ED2-44B5-898E-40FC9EF39E74}" type="slidenum">
              <a:rPr lang="en-US"/>
              <a:pPr>
                <a:defRPr/>
              </a:pPr>
              <a:t>‹#›</a:t>
            </a:fld>
            <a:endParaRPr lang="en-US"/>
          </a:p>
        </p:txBody>
      </p:sp>
    </p:spTree>
    <p:extLst>
      <p:ext uri="{BB962C8B-B14F-4D97-AF65-F5344CB8AC3E}">
        <p14:creationId xmlns:p14="http://schemas.microsoft.com/office/powerpoint/2010/main" val="20443178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B7DE51-CF28-4F51-9136-B1E2A4451CA3}"/>
              </a:ext>
            </a:extLst>
          </p:cNvPr>
          <p:cNvSpPr>
            <a:spLocks noGrp="1"/>
          </p:cNvSpPr>
          <p:nvPr>
            <p:ph type="dt" sz="half" idx="10"/>
          </p:nvPr>
        </p:nvSpPr>
        <p:spPr/>
        <p:txBody>
          <a:bodyPr/>
          <a:lstStyle>
            <a:lvl1pPr>
              <a:defRPr/>
            </a:lvl1pPr>
          </a:lstStyle>
          <a:p>
            <a:pPr>
              <a:defRPr/>
            </a:pPr>
            <a:fld id="{1C4E4E13-AA7A-4124-B494-75ED4EA8BA79}" type="datetimeFigureOut">
              <a:rPr lang="en-US"/>
              <a:pPr>
                <a:defRPr/>
              </a:pPr>
              <a:t>11/13/2023</a:t>
            </a:fld>
            <a:endParaRPr lang="en-US"/>
          </a:p>
        </p:txBody>
      </p:sp>
      <p:sp>
        <p:nvSpPr>
          <p:cNvPr id="5" name="Footer Placeholder 4">
            <a:extLst>
              <a:ext uri="{FF2B5EF4-FFF2-40B4-BE49-F238E27FC236}">
                <a16:creationId xmlns:a16="http://schemas.microsoft.com/office/drawing/2014/main" id="{3E780423-94BF-4530-A385-F0A61C732390}"/>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A5A7A0D4-2736-41DC-B5EA-920E7688A2C8}"/>
              </a:ext>
            </a:extLst>
          </p:cNvPr>
          <p:cNvSpPr>
            <a:spLocks noGrp="1"/>
          </p:cNvSpPr>
          <p:nvPr>
            <p:ph type="sldNum" sz="quarter" idx="12"/>
          </p:nvPr>
        </p:nvSpPr>
        <p:spPr/>
        <p:txBody>
          <a:bodyPr/>
          <a:lstStyle>
            <a:lvl1pPr>
              <a:defRPr/>
            </a:lvl1pPr>
          </a:lstStyle>
          <a:p>
            <a:pPr>
              <a:defRPr/>
            </a:pPr>
            <a:fld id="{7CA32837-1E6A-4A82-8037-8F513780189F}" type="slidenum">
              <a:rPr lang="en-US"/>
              <a:pPr>
                <a:defRPr/>
              </a:pPr>
              <a:t>‹#›</a:t>
            </a:fld>
            <a:endParaRPr lang="en-US"/>
          </a:p>
        </p:txBody>
      </p:sp>
    </p:spTree>
    <p:extLst>
      <p:ext uri="{BB962C8B-B14F-4D97-AF65-F5344CB8AC3E}">
        <p14:creationId xmlns:p14="http://schemas.microsoft.com/office/powerpoint/2010/main" val="2055761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39350" y="644691"/>
            <a:ext cx="5664629" cy="768085"/>
          </a:xfrm>
          <a:prstGeom prst="rect">
            <a:avLst/>
          </a:prstGeom>
        </p:spPr>
        <p:txBody>
          <a:bodyPr anchor="ctr"/>
          <a:lstStyle>
            <a:lvl1pPr marL="0" indent="0" algn="l">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39350" y="1508787"/>
            <a:ext cx="5664629" cy="384043"/>
          </a:xfrm>
          <a:prstGeom prst="rect">
            <a:avLst/>
          </a:prstGeom>
        </p:spPr>
        <p:txBody>
          <a:bodyPr anchor="ctr"/>
          <a:lstStyle>
            <a:lvl1pPr marL="0" indent="0" algn="l">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3644616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5"/>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30691E2F-D7D1-4539-9CB6-C107C6E76B11}"/>
              </a:ext>
            </a:extLst>
          </p:cNvPr>
          <p:cNvSpPr>
            <a:spLocks noGrp="1"/>
          </p:cNvSpPr>
          <p:nvPr>
            <p:ph type="dt" sz="half" idx="10"/>
          </p:nvPr>
        </p:nvSpPr>
        <p:spPr/>
        <p:txBody>
          <a:bodyPr/>
          <a:lstStyle>
            <a:lvl1pPr>
              <a:defRPr/>
            </a:lvl1pPr>
          </a:lstStyle>
          <a:p>
            <a:pPr>
              <a:defRPr/>
            </a:pPr>
            <a:fld id="{2E068C55-2855-491A-8F50-22D5F7498C34}" type="datetimeFigureOut">
              <a:rPr lang="en-US"/>
              <a:pPr>
                <a:defRPr/>
              </a:pPr>
              <a:t>11/13/2023</a:t>
            </a:fld>
            <a:endParaRPr lang="en-US"/>
          </a:p>
        </p:txBody>
      </p:sp>
      <p:sp>
        <p:nvSpPr>
          <p:cNvPr id="5" name="Footer Placeholder 4">
            <a:extLst>
              <a:ext uri="{FF2B5EF4-FFF2-40B4-BE49-F238E27FC236}">
                <a16:creationId xmlns:a16="http://schemas.microsoft.com/office/drawing/2014/main" id="{A4451691-4012-4B7A-BE03-17A9F936BA70}"/>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48CD283B-8666-4359-B1AE-71F0FBD841D8}"/>
              </a:ext>
            </a:extLst>
          </p:cNvPr>
          <p:cNvSpPr>
            <a:spLocks noGrp="1"/>
          </p:cNvSpPr>
          <p:nvPr>
            <p:ph type="sldNum" sz="quarter" idx="12"/>
          </p:nvPr>
        </p:nvSpPr>
        <p:spPr/>
        <p:txBody>
          <a:bodyPr/>
          <a:lstStyle>
            <a:lvl1pPr>
              <a:defRPr/>
            </a:lvl1pPr>
          </a:lstStyle>
          <a:p>
            <a:pPr>
              <a:defRPr/>
            </a:pPr>
            <a:fld id="{4BA1F791-2DD5-46A4-BA14-AAFE1A67302E}" type="slidenum">
              <a:rPr lang="en-US"/>
              <a:pPr>
                <a:defRPr/>
              </a:pPr>
              <a:t>‹#›</a:t>
            </a:fld>
            <a:endParaRPr lang="en-US"/>
          </a:p>
        </p:txBody>
      </p:sp>
    </p:spTree>
    <p:extLst>
      <p:ext uri="{BB962C8B-B14F-4D97-AF65-F5344CB8AC3E}">
        <p14:creationId xmlns:p14="http://schemas.microsoft.com/office/powerpoint/2010/main" val="37876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30C8A3-A66F-4618-8175-5ECDC357E343}"/>
              </a:ext>
            </a:extLst>
          </p:cNvPr>
          <p:cNvSpPr>
            <a:spLocks noGrp="1"/>
          </p:cNvSpPr>
          <p:nvPr>
            <p:ph type="dt" sz="half" idx="10"/>
          </p:nvPr>
        </p:nvSpPr>
        <p:spPr/>
        <p:txBody>
          <a:bodyPr/>
          <a:lstStyle>
            <a:lvl1pPr>
              <a:defRPr/>
            </a:lvl1pPr>
          </a:lstStyle>
          <a:p>
            <a:pPr>
              <a:defRPr/>
            </a:pPr>
            <a:fld id="{3FC9D036-1C7A-4D26-A33A-ABFF65892147}" type="datetimeFigureOut">
              <a:rPr lang="en-US"/>
              <a:pPr>
                <a:defRPr/>
              </a:pPr>
              <a:t>11/13/2023</a:t>
            </a:fld>
            <a:endParaRPr lang="en-US"/>
          </a:p>
        </p:txBody>
      </p:sp>
      <p:sp>
        <p:nvSpPr>
          <p:cNvPr id="5" name="Footer Placeholder 4">
            <a:extLst>
              <a:ext uri="{FF2B5EF4-FFF2-40B4-BE49-F238E27FC236}">
                <a16:creationId xmlns:a16="http://schemas.microsoft.com/office/drawing/2014/main" id="{EF24CBDD-F6CC-4767-BEBC-AAE9E81896B3}"/>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A2CB7589-72E9-4ED8-B454-D86AA5030A55}"/>
              </a:ext>
            </a:extLst>
          </p:cNvPr>
          <p:cNvSpPr>
            <a:spLocks noGrp="1"/>
          </p:cNvSpPr>
          <p:nvPr>
            <p:ph type="sldNum" sz="quarter" idx="12"/>
          </p:nvPr>
        </p:nvSpPr>
        <p:spPr/>
        <p:txBody>
          <a:bodyPr/>
          <a:lstStyle>
            <a:lvl1pPr>
              <a:defRPr/>
            </a:lvl1pPr>
          </a:lstStyle>
          <a:p>
            <a:pPr>
              <a:defRPr/>
            </a:pPr>
            <a:fld id="{5EE25F32-51E2-4C02-8C02-5A44154CB3AA}" type="slidenum">
              <a:rPr lang="en-US"/>
              <a:pPr>
                <a:defRPr/>
              </a:pPr>
              <a:t>‹#›</a:t>
            </a:fld>
            <a:endParaRPr lang="en-US"/>
          </a:p>
        </p:txBody>
      </p:sp>
    </p:spTree>
    <p:extLst>
      <p:ext uri="{BB962C8B-B14F-4D97-AF65-F5344CB8AC3E}">
        <p14:creationId xmlns:p14="http://schemas.microsoft.com/office/powerpoint/2010/main" val="358195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8"/>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D01500-F3AD-4065-873A-A1691644C1C0}"/>
              </a:ext>
            </a:extLst>
          </p:cNvPr>
          <p:cNvSpPr>
            <a:spLocks noGrp="1"/>
          </p:cNvSpPr>
          <p:nvPr>
            <p:ph type="dt" sz="half" idx="10"/>
          </p:nvPr>
        </p:nvSpPr>
        <p:spPr/>
        <p:txBody>
          <a:bodyPr/>
          <a:lstStyle>
            <a:lvl1pPr>
              <a:defRPr/>
            </a:lvl1pPr>
          </a:lstStyle>
          <a:p>
            <a:pPr>
              <a:defRPr/>
            </a:pPr>
            <a:fld id="{420BE3D6-C956-44E5-A435-2F7D33857297}" type="datetimeFigureOut">
              <a:rPr lang="en-US"/>
              <a:pPr>
                <a:defRPr/>
              </a:pPr>
              <a:t>11/13/2023</a:t>
            </a:fld>
            <a:endParaRPr lang="en-US"/>
          </a:p>
        </p:txBody>
      </p:sp>
      <p:sp>
        <p:nvSpPr>
          <p:cNvPr id="5" name="Footer Placeholder 4">
            <a:extLst>
              <a:ext uri="{FF2B5EF4-FFF2-40B4-BE49-F238E27FC236}">
                <a16:creationId xmlns:a16="http://schemas.microsoft.com/office/drawing/2014/main" id="{A857D105-BCBC-404A-84CE-AEF69BBF308C}"/>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6AD55203-1885-46D1-810A-C1FF0237647F}"/>
              </a:ext>
            </a:extLst>
          </p:cNvPr>
          <p:cNvSpPr>
            <a:spLocks noGrp="1"/>
          </p:cNvSpPr>
          <p:nvPr>
            <p:ph type="sldNum" sz="quarter" idx="12"/>
          </p:nvPr>
        </p:nvSpPr>
        <p:spPr/>
        <p:txBody>
          <a:bodyPr/>
          <a:lstStyle>
            <a:lvl1pPr>
              <a:defRPr/>
            </a:lvl1pPr>
          </a:lstStyle>
          <a:p>
            <a:pPr>
              <a:defRPr/>
            </a:pPr>
            <a:fld id="{7F43113E-B3EB-45EF-8A34-235368939A97}" type="slidenum">
              <a:rPr lang="en-US"/>
              <a:pPr>
                <a:defRPr/>
              </a:pPr>
              <a:t>‹#›</a:t>
            </a:fld>
            <a:endParaRPr lang="en-US"/>
          </a:p>
        </p:txBody>
      </p:sp>
    </p:spTree>
    <p:extLst>
      <p:ext uri="{BB962C8B-B14F-4D97-AF65-F5344CB8AC3E}">
        <p14:creationId xmlns:p14="http://schemas.microsoft.com/office/powerpoint/2010/main" val="2888891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4"/>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4"/>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ACA9707B-D074-48D5-B4BE-FBB20F11DD11}"/>
              </a:ext>
            </a:extLst>
          </p:cNvPr>
          <p:cNvSpPr>
            <a:spLocks noGrp="1"/>
          </p:cNvSpPr>
          <p:nvPr>
            <p:ph type="dt" sz="half" idx="10"/>
          </p:nvPr>
        </p:nvSpPr>
        <p:spPr/>
        <p:txBody>
          <a:bodyPr/>
          <a:lstStyle>
            <a:lvl1pPr>
              <a:defRPr/>
            </a:lvl1pPr>
          </a:lstStyle>
          <a:p>
            <a:pPr>
              <a:defRPr/>
            </a:pPr>
            <a:fld id="{B564FD4F-5E1D-41A1-93D5-B5A062C4F54B}" type="datetimeFigureOut">
              <a:rPr lang="en-US"/>
              <a:pPr>
                <a:defRPr/>
              </a:pPr>
              <a:t>11/13/2023</a:t>
            </a:fld>
            <a:endParaRPr lang="en-US"/>
          </a:p>
        </p:txBody>
      </p:sp>
      <p:sp>
        <p:nvSpPr>
          <p:cNvPr id="6" name="Footer Placeholder 4">
            <a:extLst>
              <a:ext uri="{FF2B5EF4-FFF2-40B4-BE49-F238E27FC236}">
                <a16:creationId xmlns:a16="http://schemas.microsoft.com/office/drawing/2014/main" id="{BDFB0DD0-55E4-4260-8729-9A9F10421C40}"/>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6DF324F5-35A4-4B59-92F0-BD68CAE7FEE4}"/>
              </a:ext>
            </a:extLst>
          </p:cNvPr>
          <p:cNvSpPr>
            <a:spLocks noGrp="1"/>
          </p:cNvSpPr>
          <p:nvPr>
            <p:ph type="sldNum" sz="quarter" idx="12"/>
          </p:nvPr>
        </p:nvSpPr>
        <p:spPr/>
        <p:txBody>
          <a:bodyPr/>
          <a:lstStyle>
            <a:lvl1pPr>
              <a:defRPr/>
            </a:lvl1pPr>
          </a:lstStyle>
          <a:p>
            <a:pPr>
              <a:defRPr/>
            </a:pPr>
            <a:fld id="{B63B60F9-064D-4855-91C4-4623D2CC6F45}" type="slidenum">
              <a:rPr lang="en-US"/>
              <a:pPr>
                <a:defRPr/>
              </a:pPr>
              <a:t>‹#›</a:t>
            </a:fld>
            <a:endParaRPr lang="en-US"/>
          </a:p>
        </p:txBody>
      </p:sp>
    </p:spTree>
    <p:extLst>
      <p:ext uri="{BB962C8B-B14F-4D97-AF65-F5344CB8AC3E}">
        <p14:creationId xmlns:p14="http://schemas.microsoft.com/office/powerpoint/2010/main" val="33527858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7"/>
            <a:ext cx="5386917"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7" y="1535117"/>
            <a:ext cx="5389033"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7"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B4E89380-23AB-434C-A62F-985BC83FB90A}"/>
              </a:ext>
            </a:extLst>
          </p:cNvPr>
          <p:cNvSpPr>
            <a:spLocks noGrp="1"/>
          </p:cNvSpPr>
          <p:nvPr>
            <p:ph type="dt" sz="half" idx="10"/>
          </p:nvPr>
        </p:nvSpPr>
        <p:spPr/>
        <p:txBody>
          <a:bodyPr/>
          <a:lstStyle>
            <a:lvl1pPr>
              <a:defRPr/>
            </a:lvl1pPr>
          </a:lstStyle>
          <a:p>
            <a:pPr>
              <a:defRPr/>
            </a:pPr>
            <a:fld id="{701CEB39-B218-4F0A-A924-5233F58984A6}" type="datetimeFigureOut">
              <a:rPr lang="en-US"/>
              <a:pPr>
                <a:defRPr/>
              </a:pPr>
              <a:t>11/13/2023</a:t>
            </a:fld>
            <a:endParaRPr lang="en-US"/>
          </a:p>
        </p:txBody>
      </p:sp>
      <p:sp>
        <p:nvSpPr>
          <p:cNvPr id="8" name="Footer Placeholder 4">
            <a:extLst>
              <a:ext uri="{FF2B5EF4-FFF2-40B4-BE49-F238E27FC236}">
                <a16:creationId xmlns:a16="http://schemas.microsoft.com/office/drawing/2014/main" id="{8BC398F4-8CF9-4113-87EC-2E52A8ACE788}"/>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C2D0EA48-8ABB-47A8-BD0B-73E6F5441348}"/>
              </a:ext>
            </a:extLst>
          </p:cNvPr>
          <p:cNvSpPr>
            <a:spLocks noGrp="1"/>
          </p:cNvSpPr>
          <p:nvPr>
            <p:ph type="sldNum" sz="quarter" idx="12"/>
          </p:nvPr>
        </p:nvSpPr>
        <p:spPr/>
        <p:txBody>
          <a:bodyPr/>
          <a:lstStyle>
            <a:lvl1pPr>
              <a:defRPr/>
            </a:lvl1pPr>
          </a:lstStyle>
          <a:p>
            <a:pPr>
              <a:defRPr/>
            </a:pPr>
            <a:fld id="{AE6A0770-CEF8-4902-9810-3BDF50331EF1}" type="slidenum">
              <a:rPr lang="en-US"/>
              <a:pPr>
                <a:defRPr/>
              </a:pPr>
              <a:t>‹#›</a:t>
            </a:fld>
            <a:endParaRPr lang="en-US"/>
          </a:p>
        </p:txBody>
      </p:sp>
    </p:spTree>
    <p:extLst>
      <p:ext uri="{BB962C8B-B14F-4D97-AF65-F5344CB8AC3E}">
        <p14:creationId xmlns:p14="http://schemas.microsoft.com/office/powerpoint/2010/main" val="619541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9C7A3A56-52EA-4BB7-8A22-2B22F9417AA0}"/>
              </a:ext>
            </a:extLst>
          </p:cNvPr>
          <p:cNvSpPr>
            <a:spLocks noGrp="1"/>
          </p:cNvSpPr>
          <p:nvPr>
            <p:ph type="dt" sz="half" idx="10"/>
          </p:nvPr>
        </p:nvSpPr>
        <p:spPr/>
        <p:txBody>
          <a:bodyPr/>
          <a:lstStyle>
            <a:lvl1pPr>
              <a:defRPr/>
            </a:lvl1pPr>
          </a:lstStyle>
          <a:p>
            <a:pPr>
              <a:defRPr/>
            </a:pPr>
            <a:fld id="{6CE3E51F-E43F-4D92-A80D-CA2AC5B0CCCB}" type="datetimeFigureOut">
              <a:rPr lang="en-US"/>
              <a:pPr>
                <a:defRPr/>
              </a:pPr>
              <a:t>11/13/2023</a:t>
            </a:fld>
            <a:endParaRPr lang="en-US"/>
          </a:p>
        </p:txBody>
      </p:sp>
      <p:sp>
        <p:nvSpPr>
          <p:cNvPr id="4" name="Footer Placeholder 4">
            <a:extLst>
              <a:ext uri="{FF2B5EF4-FFF2-40B4-BE49-F238E27FC236}">
                <a16:creationId xmlns:a16="http://schemas.microsoft.com/office/drawing/2014/main" id="{B1A551CB-AD98-49D2-A920-A4757A72DEF1}"/>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8AEF98D1-6300-4DA0-B4C4-05A3106544D3}"/>
              </a:ext>
            </a:extLst>
          </p:cNvPr>
          <p:cNvSpPr>
            <a:spLocks noGrp="1"/>
          </p:cNvSpPr>
          <p:nvPr>
            <p:ph type="sldNum" sz="quarter" idx="12"/>
          </p:nvPr>
        </p:nvSpPr>
        <p:spPr/>
        <p:txBody>
          <a:bodyPr/>
          <a:lstStyle>
            <a:lvl1pPr>
              <a:defRPr/>
            </a:lvl1pPr>
          </a:lstStyle>
          <a:p>
            <a:pPr>
              <a:defRPr/>
            </a:pPr>
            <a:fld id="{CC85E13E-2E68-4E8C-8B57-86C3E47F8EBC}" type="slidenum">
              <a:rPr lang="en-US"/>
              <a:pPr>
                <a:defRPr/>
              </a:pPr>
              <a:t>‹#›</a:t>
            </a:fld>
            <a:endParaRPr lang="en-US"/>
          </a:p>
        </p:txBody>
      </p:sp>
    </p:spTree>
    <p:extLst>
      <p:ext uri="{BB962C8B-B14F-4D97-AF65-F5344CB8AC3E}">
        <p14:creationId xmlns:p14="http://schemas.microsoft.com/office/powerpoint/2010/main" val="1583891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8B3CABED-8317-4495-A8C9-A865C719DA0B}"/>
              </a:ext>
            </a:extLst>
          </p:cNvPr>
          <p:cNvSpPr>
            <a:spLocks noGrp="1"/>
          </p:cNvSpPr>
          <p:nvPr>
            <p:ph type="dt" sz="half" idx="10"/>
          </p:nvPr>
        </p:nvSpPr>
        <p:spPr/>
        <p:txBody>
          <a:bodyPr/>
          <a:lstStyle>
            <a:lvl1pPr>
              <a:defRPr/>
            </a:lvl1pPr>
          </a:lstStyle>
          <a:p>
            <a:pPr>
              <a:defRPr/>
            </a:pPr>
            <a:fld id="{E5F5D1C4-862B-4B4D-A129-C59E597E059C}" type="datetimeFigureOut">
              <a:rPr lang="en-US"/>
              <a:pPr>
                <a:defRPr/>
              </a:pPr>
              <a:t>11/13/2023</a:t>
            </a:fld>
            <a:endParaRPr lang="en-US"/>
          </a:p>
        </p:txBody>
      </p:sp>
      <p:sp>
        <p:nvSpPr>
          <p:cNvPr id="3" name="Footer Placeholder 4">
            <a:extLst>
              <a:ext uri="{FF2B5EF4-FFF2-40B4-BE49-F238E27FC236}">
                <a16:creationId xmlns:a16="http://schemas.microsoft.com/office/drawing/2014/main" id="{9DA9BC2D-DD88-4800-99D9-8DEE1CE68273}"/>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9F11C945-BE3F-46FB-A80D-D9089AE2D494}"/>
              </a:ext>
            </a:extLst>
          </p:cNvPr>
          <p:cNvSpPr>
            <a:spLocks noGrp="1"/>
          </p:cNvSpPr>
          <p:nvPr>
            <p:ph type="sldNum" sz="quarter" idx="12"/>
          </p:nvPr>
        </p:nvSpPr>
        <p:spPr/>
        <p:txBody>
          <a:bodyPr/>
          <a:lstStyle>
            <a:lvl1pPr>
              <a:defRPr/>
            </a:lvl1pPr>
          </a:lstStyle>
          <a:p>
            <a:pPr>
              <a:defRPr/>
            </a:pPr>
            <a:fld id="{41D87069-E0AA-4B87-8470-C52F256CA3F0}" type="slidenum">
              <a:rPr lang="en-US"/>
              <a:pPr>
                <a:defRPr/>
              </a:pPr>
              <a:t>‹#›</a:t>
            </a:fld>
            <a:endParaRPr lang="en-US"/>
          </a:p>
        </p:txBody>
      </p:sp>
    </p:spTree>
    <p:extLst>
      <p:ext uri="{BB962C8B-B14F-4D97-AF65-F5344CB8AC3E}">
        <p14:creationId xmlns:p14="http://schemas.microsoft.com/office/powerpoint/2010/main" val="37904588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a:stretch>
            <a:fillRect/>
          </a:stretch>
        </p:blipFill>
        <p:spPr>
          <a:xfrm>
            <a:off x="4094467" y="0"/>
            <a:ext cx="8117400" cy="735000"/>
          </a:xfrm>
          <a:prstGeom prst="rect">
            <a:avLst/>
          </a:prstGeom>
        </p:spPr>
      </p:pic>
      <p:pic>
        <p:nvPicPr>
          <p:cNvPr id="3" name="Picture 2"/>
          <p:cNvPicPr>
            <a:picLocks noChangeAspect="1"/>
          </p:cNvPicPr>
          <p:nvPr userDrawn="1"/>
        </p:nvPicPr>
        <p:blipFill>
          <a:blip r:embed="rId3"/>
          <a:stretch>
            <a:fillRect/>
          </a:stretch>
        </p:blipFill>
        <p:spPr>
          <a:xfrm rot="10800000">
            <a:off x="-31119" y="6123000"/>
            <a:ext cx="8117400" cy="735000"/>
          </a:xfrm>
          <a:prstGeom prst="rect">
            <a:avLst/>
          </a:prstGeom>
        </p:spPr>
      </p:pic>
      <p:sp>
        <p:nvSpPr>
          <p:cNvPr id="4" name="TextBox 3"/>
          <p:cNvSpPr txBox="1"/>
          <p:nvPr userDrawn="1"/>
        </p:nvSpPr>
        <p:spPr>
          <a:xfrm>
            <a:off x="239350" y="164638"/>
            <a:ext cx="1920213" cy="338554"/>
          </a:xfrm>
          <a:prstGeom prst="rect">
            <a:avLst/>
          </a:prstGeom>
          <a:blipFill>
            <a:blip r:embed="rId4"/>
            <a:stretch>
              <a:fillRect/>
            </a:stretch>
          </a:blipFill>
        </p:spPr>
        <p:txBody>
          <a:bodyPr wrap="square" rtlCol="0">
            <a:spAutoFit/>
          </a:bodyPr>
          <a:lstStyle/>
          <a:p>
            <a:pPr algn="ctr"/>
            <a:endParaRPr lang="ko-KR" altLang="en-US" sz="16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3473066599"/>
      </p:ext>
    </p:extLst>
  </p:cSld>
  <p:clrMap bg1="lt1" tx1="dk1" bg2="lt2" tx2="dk2" accent1="accent1" accent2="accent2" accent3="accent3" accent4="accent4" accent5="accent5" accent6="accent6" hlink="hlink" folHlink="folHlink"/>
  <p:sldLayoutIdLst>
    <p:sldLayoutId id="2147483661" r:id="rId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a:stretch>
            <a:fillRect/>
          </a:stretch>
        </p:blipFill>
        <p:spPr>
          <a:xfrm>
            <a:off x="4094467" y="0"/>
            <a:ext cx="8117400" cy="735000"/>
          </a:xfrm>
          <a:prstGeom prst="rect">
            <a:avLst/>
          </a:prstGeom>
        </p:spPr>
      </p:pic>
      <p:pic>
        <p:nvPicPr>
          <p:cNvPr id="3" name="Picture 2"/>
          <p:cNvPicPr>
            <a:picLocks noChangeAspect="1"/>
          </p:cNvPicPr>
          <p:nvPr userDrawn="1"/>
        </p:nvPicPr>
        <p:blipFill>
          <a:blip r:embed="rId3"/>
          <a:stretch>
            <a:fillRect/>
          </a:stretch>
        </p:blipFill>
        <p:spPr>
          <a:xfrm rot="10800000">
            <a:off x="-48681" y="6123000"/>
            <a:ext cx="8117400" cy="735000"/>
          </a:xfrm>
          <a:prstGeom prst="rect">
            <a:avLst/>
          </a:prstGeom>
        </p:spPr>
      </p:pic>
      <p:sp>
        <p:nvSpPr>
          <p:cNvPr id="4" name="TextBox 3"/>
          <p:cNvSpPr txBox="1"/>
          <p:nvPr userDrawn="1"/>
        </p:nvSpPr>
        <p:spPr>
          <a:xfrm>
            <a:off x="239350" y="164638"/>
            <a:ext cx="1920213" cy="338554"/>
          </a:xfrm>
          <a:prstGeom prst="rect">
            <a:avLst/>
          </a:prstGeom>
          <a:blipFill>
            <a:blip r:embed="rId4"/>
            <a:stretch>
              <a:fillRect/>
            </a:stretch>
          </a:blipFill>
        </p:spPr>
        <p:txBody>
          <a:bodyPr wrap="square" rtlCol="0">
            <a:spAutoFit/>
          </a:bodyPr>
          <a:lstStyle/>
          <a:p>
            <a:pPr algn="ctr"/>
            <a:endParaRPr lang="ko-KR" altLang="en-US" sz="16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1998355597"/>
      </p:ext>
    </p:extLst>
  </p:cSld>
  <p:clrMap bg1="lt1" tx1="dk1" bg2="lt2" tx2="dk2" accent1="accent1" accent2="accent2" accent3="accent3" accent4="accent4" accent5="accent5" accent6="accent6" hlink="hlink" folHlink="folHlink"/>
  <p:sldLayoutIdLst>
    <p:sldLayoutId id="2147483692" r:id="rId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Title Placeholder 1">
            <a:extLst>
              <a:ext uri="{FF2B5EF4-FFF2-40B4-BE49-F238E27FC236}">
                <a16:creationId xmlns:a16="http://schemas.microsoft.com/office/drawing/2014/main" id="{126E4A00-D78B-4419-BEBD-E9E00DA4A7B7}"/>
              </a:ext>
            </a:extLst>
          </p:cNvPr>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PK"/>
              <a:t>Click to edit Master title style</a:t>
            </a:r>
          </a:p>
        </p:txBody>
      </p:sp>
      <p:sp>
        <p:nvSpPr>
          <p:cNvPr id="3075" name="Text Placeholder 2">
            <a:extLst>
              <a:ext uri="{FF2B5EF4-FFF2-40B4-BE49-F238E27FC236}">
                <a16:creationId xmlns:a16="http://schemas.microsoft.com/office/drawing/2014/main" id="{C4AD081C-FA60-4149-BBAA-2738E16C7BD0}"/>
              </a:ext>
            </a:extLst>
          </p:cNvPr>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PK"/>
              <a:t>Click to edit Master text styles</a:t>
            </a:r>
          </a:p>
          <a:p>
            <a:pPr lvl="1"/>
            <a:r>
              <a:rPr lang="en-US" altLang="en-PK"/>
              <a:t>Second level</a:t>
            </a:r>
          </a:p>
          <a:p>
            <a:pPr lvl="2"/>
            <a:r>
              <a:rPr lang="en-US" altLang="en-PK"/>
              <a:t>Third level</a:t>
            </a:r>
          </a:p>
          <a:p>
            <a:pPr lvl="3"/>
            <a:r>
              <a:rPr lang="en-US" altLang="en-PK"/>
              <a:t>Fourth level</a:t>
            </a:r>
          </a:p>
          <a:p>
            <a:pPr lvl="4"/>
            <a:r>
              <a:rPr lang="en-US" altLang="en-PK"/>
              <a:t>Fifth level</a:t>
            </a:r>
          </a:p>
        </p:txBody>
      </p:sp>
      <p:sp>
        <p:nvSpPr>
          <p:cNvPr id="4" name="Date Placeholder 3">
            <a:extLst>
              <a:ext uri="{FF2B5EF4-FFF2-40B4-BE49-F238E27FC236}">
                <a16:creationId xmlns:a16="http://schemas.microsoft.com/office/drawing/2014/main" id="{6C690EBD-4DD0-499C-884E-FA02048DBE65}"/>
              </a:ext>
            </a:extLst>
          </p:cNvPr>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prstClr val="black">
                    <a:tint val="75000"/>
                  </a:prstClr>
                </a:solidFill>
              </a:defRPr>
            </a:lvl1pPr>
          </a:lstStyle>
          <a:p>
            <a:pPr>
              <a:defRPr/>
            </a:pPr>
            <a:fld id="{CC7F67D3-B17E-4524-9C68-58578C48B9DF}" type="datetimeFigureOut">
              <a:rPr lang="en-US"/>
              <a:pPr>
                <a:defRPr/>
              </a:pPr>
              <a:t>11/13/2023</a:t>
            </a:fld>
            <a:endParaRPr lang="en-US"/>
          </a:p>
        </p:txBody>
      </p:sp>
      <p:sp>
        <p:nvSpPr>
          <p:cNvPr id="5" name="Footer Placeholder 4">
            <a:extLst>
              <a:ext uri="{FF2B5EF4-FFF2-40B4-BE49-F238E27FC236}">
                <a16:creationId xmlns:a16="http://schemas.microsoft.com/office/drawing/2014/main" id="{0E9FB7E5-E626-4926-9A45-CE82CACE03D3}"/>
              </a:ext>
            </a:extLst>
          </p:cNvPr>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prstClr val="black">
                    <a:tint val="75000"/>
                  </a:prstClr>
                </a:solidFill>
              </a:defRPr>
            </a:lvl1pPr>
          </a:lstStyle>
          <a:p>
            <a:pPr>
              <a:defRPr/>
            </a:pPr>
            <a:endParaRPr lang="en-US"/>
          </a:p>
        </p:txBody>
      </p:sp>
      <p:sp>
        <p:nvSpPr>
          <p:cNvPr id="6" name="Slide Number Placeholder 5">
            <a:extLst>
              <a:ext uri="{FF2B5EF4-FFF2-40B4-BE49-F238E27FC236}">
                <a16:creationId xmlns:a16="http://schemas.microsoft.com/office/drawing/2014/main" id="{01CA2B63-68C2-4B14-BDDE-1A52E6C12CDD}"/>
              </a:ext>
            </a:extLst>
          </p:cNvPr>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a:defRPr sz="1200">
                <a:solidFill>
                  <a:prstClr val="black">
                    <a:tint val="75000"/>
                  </a:prstClr>
                </a:solidFill>
              </a:defRPr>
            </a:lvl1pPr>
          </a:lstStyle>
          <a:p>
            <a:pPr>
              <a:defRPr/>
            </a:pPr>
            <a:fld id="{2DD73B04-A976-49E2-AF6A-165F55F67EAB}" type="slidenum">
              <a:rPr lang="en-US"/>
              <a:pPr>
                <a:defRPr/>
              </a:pPr>
              <a:t>‹#›</a:t>
            </a:fld>
            <a:endParaRPr lang="en-US"/>
          </a:p>
        </p:txBody>
      </p:sp>
    </p:spTree>
    <p:extLst>
      <p:ext uri="{BB962C8B-B14F-4D97-AF65-F5344CB8AC3E}">
        <p14:creationId xmlns:p14="http://schemas.microsoft.com/office/powerpoint/2010/main" val="75693303"/>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defRPr>
      </a:lvl2pPr>
      <a:lvl3pPr algn="ctr" rtl="0" eaLnBrk="0" fontAlgn="base" hangingPunct="0">
        <a:spcBef>
          <a:spcPct val="0"/>
        </a:spcBef>
        <a:spcAft>
          <a:spcPct val="0"/>
        </a:spcAft>
        <a:defRPr sz="4400">
          <a:solidFill>
            <a:schemeClr val="tx1"/>
          </a:solidFill>
          <a:latin typeface="Calibri" panose="020F0502020204030204" pitchFamily="34" charset="0"/>
        </a:defRPr>
      </a:lvl3pPr>
      <a:lvl4pPr algn="ctr" rtl="0" eaLnBrk="0" fontAlgn="base" hangingPunct="0">
        <a:spcBef>
          <a:spcPct val="0"/>
        </a:spcBef>
        <a:spcAft>
          <a:spcPct val="0"/>
        </a:spcAft>
        <a:defRPr sz="4400">
          <a:solidFill>
            <a:schemeClr val="tx1"/>
          </a:solidFill>
          <a:latin typeface="Calibri" panose="020F0502020204030204" pitchFamily="34" charset="0"/>
        </a:defRPr>
      </a:lvl4pPr>
      <a:lvl5pPr algn="ctr" rtl="0" eaLnBrk="0" fontAlgn="base" hangingPunct="0">
        <a:spcBef>
          <a:spcPct val="0"/>
        </a:spcBef>
        <a:spcAft>
          <a:spcPct val="0"/>
        </a:spcAft>
        <a:defRPr sz="4400">
          <a:solidFill>
            <a:schemeClr val="tx1"/>
          </a:solidFill>
          <a:latin typeface="Calibri" panose="020F0502020204030204" pitchFamily="34" charset="0"/>
        </a:defRPr>
      </a:lvl5pPr>
      <a:lvl6pPr marL="457200" algn="ctr" rtl="0" fontAlgn="base">
        <a:spcBef>
          <a:spcPct val="0"/>
        </a:spcBef>
        <a:spcAft>
          <a:spcPct val="0"/>
        </a:spcAft>
        <a:defRPr sz="4400">
          <a:solidFill>
            <a:schemeClr val="tx1"/>
          </a:solidFill>
          <a:latin typeface="Calibri" panose="020F0502020204030204" pitchFamily="34" charset="0"/>
        </a:defRPr>
      </a:lvl6pPr>
      <a:lvl7pPr marL="914400" algn="ctr" rtl="0" fontAlgn="base">
        <a:spcBef>
          <a:spcPct val="0"/>
        </a:spcBef>
        <a:spcAft>
          <a:spcPct val="0"/>
        </a:spcAft>
        <a:defRPr sz="4400">
          <a:solidFill>
            <a:schemeClr val="tx1"/>
          </a:solidFill>
          <a:latin typeface="Calibri" panose="020F0502020204030204" pitchFamily="34" charset="0"/>
        </a:defRPr>
      </a:lvl7pPr>
      <a:lvl8pPr marL="1371600" algn="ctr" rtl="0" fontAlgn="base">
        <a:spcBef>
          <a:spcPct val="0"/>
        </a:spcBef>
        <a:spcAft>
          <a:spcPct val="0"/>
        </a:spcAft>
        <a:defRPr sz="4400">
          <a:solidFill>
            <a:schemeClr val="tx1"/>
          </a:solidFill>
          <a:latin typeface="Calibri" panose="020F0502020204030204" pitchFamily="34" charset="0"/>
        </a:defRPr>
      </a:lvl8pPr>
      <a:lvl9pPr marL="1828800" algn="ctr" rtl="0" fontAlgn="base">
        <a:spcBef>
          <a:spcPct val="0"/>
        </a:spcBef>
        <a:spcAft>
          <a:spcPct val="0"/>
        </a:spcAft>
        <a:defRPr sz="4400">
          <a:solidFill>
            <a:schemeClr val="tx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599524" y="3044958"/>
            <a:ext cx="4992555" cy="768084"/>
          </a:xfrm>
        </p:spPr>
        <p:txBody>
          <a:bodyPr/>
          <a:lstStyle/>
          <a:p>
            <a:r>
              <a:rPr lang="en-US" altLang="ko-KR" sz="5400" dirty="0">
                <a:latin typeface="Cambria" panose="02040503050406030204" pitchFamily="18" charset="0"/>
                <a:ea typeface="Cambria" panose="02040503050406030204" pitchFamily="18" charset="0"/>
              </a:rPr>
              <a:t>WELCOME</a:t>
            </a:r>
            <a:endParaRPr lang="ko-KR" altLang="en-US" sz="5400" dirty="0">
              <a:latin typeface="Cambria" panose="02040503050406030204" pitchFamily="18" charset="0"/>
            </a:endParaRPr>
          </a:p>
        </p:txBody>
      </p:sp>
      <p:sp>
        <p:nvSpPr>
          <p:cNvPr id="3" name="Text Placeholder 2"/>
          <p:cNvSpPr>
            <a:spLocks noGrp="1"/>
          </p:cNvSpPr>
          <p:nvPr>
            <p:ph type="body" sz="quarter" idx="11"/>
          </p:nvPr>
        </p:nvSpPr>
        <p:spPr/>
        <p:txBody>
          <a:bodyPr/>
          <a:lstStyle/>
          <a:p>
            <a:pPr lvl="0"/>
            <a:r>
              <a:rPr lang="en-US" altLang="ko-KR" dirty="0"/>
              <a:t> </a:t>
            </a:r>
          </a:p>
        </p:txBody>
      </p:sp>
    </p:spTree>
    <p:extLst>
      <p:ext uri="{BB962C8B-B14F-4D97-AF65-F5344CB8AC3E}">
        <p14:creationId xmlns:p14="http://schemas.microsoft.com/office/powerpoint/2010/main" val="37412006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8600" y="990600"/>
            <a:ext cx="11582400" cy="5355312"/>
          </a:xfrm>
          <a:prstGeom prst="rect">
            <a:avLst/>
          </a:prstGeom>
        </p:spPr>
        <p:txBody>
          <a:bodyPr wrap="square">
            <a:spAutoFit/>
          </a:bodyPr>
          <a:lstStyle/>
          <a:p>
            <a:pPr algn="just"/>
            <a:r>
              <a:rPr lang="en-US" sz="2400" b="1" dirty="0"/>
              <a:t>Frame </a:t>
            </a:r>
            <a:r>
              <a:rPr lang="en-US" sz="2400" b="1" dirty="0" smtClean="0"/>
              <a:t>Size</a:t>
            </a:r>
          </a:p>
          <a:p>
            <a:pPr algn="just"/>
            <a:endParaRPr lang="en-US" sz="2400" dirty="0" smtClean="0"/>
          </a:p>
          <a:p>
            <a:pPr algn="just"/>
            <a:r>
              <a:rPr lang="en-US" sz="2400" dirty="0" smtClean="0"/>
              <a:t>Frames </a:t>
            </a:r>
            <a:r>
              <a:rPr lang="en-US" sz="2400" dirty="0"/>
              <a:t>can be of fixed or variable size</a:t>
            </a:r>
            <a:r>
              <a:rPr lang="en-US" sz="2400" dirty="0" smtClean="0"/>
              <a:t>.</a:t>
            </a:r>
          </a:p>
          <a:p>
            <a:pPr algn="just"/>
            <a:r>
              <a:rPr lang="en-US" sz="2400" b="1" dirty="0"/>
              <a:t>fixed-size framing</a:t>
            </a:r>
            <a:endParaRPr lang="en-US" sz="2400" b="1" dirty="0" smtClean="0"/>
          </a:p>
          <a:p>
            <a:pPr algn="just"/>
            <a:r>
              <a:rPr lang="en-US" sz="2400" dirty="0" smtClean="0"/>
              <a:t>In </a:t>
            </a:r>
            <a:r>
              <a:rPr lang="en-US" sz="2400" dirty="0"/>
              <a:t>fixed-size framing, there is no need to define the boundaries of the frames; the size itself can be used as a delimiter</a:t>
            </a:r>
            <a:r>
              <a:rPr lang="en-US" sz="2400" dirty="0" smtClean="0"/>
              <a:t>.</a:t>
            </a:r>
          </a:p>
          <a:p>
            <a:pPr algn="just"/>
            <a:endParaRPr lang="en-US" sz="2400" b="1" dirty="0"/>
          </a:p>
          <a:p>
            <a:pPr algn="just"/>
            <a:r>
              <a:rPr lang="en-US" sz="2400" b="1" dirty="0"/>
              <a:t>V</a:t>
            </a:r>
            <a:r>
              <a:rPr lang="en-US" sz="2400" b="1" dirty="0" smtClean="0"/>
              <a:t>ariable-size framing</a:t>
            </a:r>
          </a:p>
          <a:p>
            <a:pPr algn="just"/>
            <a:r>
              <a:rPr lang="en-US" sz="2400" dirty="0" smtClean="0"/>
              <a:t>In variable-size framing, we need a way to define the end of one frame and the beginning of the next. Historically, two approaches have been used for this purpose:   </a:t>
            </a:r>
          </a:p>
          <a:p>
            <a:pPr marL="800100" lvl="1" indent="-342900" algn="just">
              <a:buFont typeface="Arial" panose="020B0604020202020204" pitchFamily="34" charset="0"/>
              <a:buChar char="•"/>
            </a:pPr>
            <a:r>
              <a:rPr lang="en-US" sz="2400" dirty="0" smtClean="0"/>
              <a:t>character-oriented approach</a:t>
            </a:r>
          </a:p>
          <a:p>
            <a:pPr marL="800100" lvl="1" indent="-342900" algn="just">
              <a:buFont typeface="Arial" panose="020B0604020202020204" pitchFamily="34" charset="0"/>
              <a:buChar char="•"/>
            </a:pPr>
            <a:r>
              <a:rPr lang="en-US" sz="2400" dirty="0" smtClean="0"/>
              <a:t>bit-oriented approach. </a:t>
            </a:r>
            <a:endParaRPr lang="en-US" sz="2400" b="1" dirty="0" smtClean="0"/>
          </a:p>
          <a:p>
            <a:endParaRPr lang="en-US" b="1" dirty="0" smtClean="0"/>
          </a:p>
          <a:p>
            <a:endParaRPr lang="en-US" b="1" dirty="0"/>
          </a:p>
          <a:p>
            <a:endParaRPr lang="en-US" b="1" dirty="0"/>
          </a:p>
        </p:txBody>
      </p:sp>
      <p:sp>
        <p:nvSpPr>
          <p:cNvPr id="5" name="Rectangle 4"/>
          <p:cNvSpPr/>
          <p:nvPr/>
        </p:nvSpPr>
        <p:spPr>
          <a:xfrm>
            <a:off x="9572171" y="152400"/>
            <a:ext cx="2590800" cy="523220"/>
          </a:xfrm>
          <a:prstGeom prst="rect">
            <a:avLst/>
          </a:prstGeom>
        </p:spPr>
        <p:txBody>
          <a:bodyPr wrap="square">
            <a:spAutoFit/>
          </a:bodyPr>
          <a:lstStyle/>
          <a:p>
            <a:pPr algn="just"/>
            <a:r>
              <a:rPr lang="en-US" sz="2800" b="1" dirty="0"/>
              <a:t>Frame Size</a:t>
            </a:r>
          </a:p>
        </p:txBody>
      </p:sp>
    </p:spTree>
    <p:extLst>
      <p:ext uri="{BB962C8B-B14F-4D97-AF65-F5344CB8AC3E}">
        <p14:creationId xmlns:p14="http://schemas.microsoft.com/office/powerpoint/2010/main" val="18199265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39350" y="644691"/>
            <a:ext cx="8295050" cy="768085"/>
          </a:xfrm>
        </p:spPr>
        <p:txBody>
          <a:bodyPr/>
          <a:lstStyle/>
          <a:p>
            <a:r>
              <a:rPr lang="en-US" sz="2800" dirty="0"/>
              <a:t>Character-Oriented Framing</a:t>
            </a:r>
          </a:p>
        </p:txBody>
      </p:sp>
      <p:sp>
        <p:nvSpPr>
          <p:cNvPr id="3" name="Text Placeholder 2"/>
          <p:cNvSpPr>
            <a:spLocks noGrp="1"/>
          </p:cNvSpPr>
          <p:nvPr>
            <p:ph type="body" sz="quarter" idx="11"/>
          </p:nvPr>
        </p:nvSpPr>
        <p:spPr>
          <a:xfrm>
            <a:off x="210320" y="1359609"/>
            <a:ext cx="11676879" cy="2069391"/>
          </a:xfrm>
        </p:spPr>
        <p:txBody>
          <a:bodyPr/>
          <a:lstStyle/>
          <a:p>
            <a:pPr algn="just"/>
            <a:r>
              <a:rPr lang="en-US" sz="2000" dirty="0">
                <a:solidFill>
                  <a:schemeClr val="tx1"/>
                </a:solidFill>
              </a:rPr>
              <a:t>In character-oriented (or byte-oriented) framing, data to be carried are 8-bit characters from a coding system such as </a:t>
            </a:r>
            <a:r>
              <a:rPr lang="en-US" sz="2000" dirty="0" smtClean="0">
                <a:solidFill>
                  <a:schemeClr val="tx1"/>
                </a:solidFill>
              </a:rPr>
              <a:t>ASCII. </a:t>
            </a:r>
            <a:r>
              <a:rPr lang="en-US" sz="2000" dirty="0">
                <a:solidFill>
                  <a:schemeClr val="tx1"/>
                </a:solidFill>
              </a:rPr>
              <a:t>The header, which normally carries the source and destination addresses and other control information, and the </a:t>
            </a:r>
            <a:r>
              <a:rPr lang="en-US" sz="2000" dirty="0" smtClean="0">
                <a:solidFill>
                  <a:schemeClr val="tx1"/>
                </a:solidFill>
              </a:rPr>
              <a:t>trailer</a:t>
            </a:r>
            <a:r>
              <a:rPr lang="en-US" sz="2000" dirty="0">
                <a:solidFill>
                  <a:schemeClr val="tx1"/>
                </a:solidFill>
              </a:rPr>
              <a:t>, which carries error detection redundant bits, are also multiples of 8 bits. To separate one frame from the next, an 8-bit (1-byte) flag is added at the beginning and the end of a frame. The flag, composed of protocol-dependent special characters, signals the start or </a:t>
            </a:r>
            <a:r>
              <a:rPr lang="en-US" sz="2000" dirty="0" smtClean="0">
                <a:solidFill>
                  <a:schemeClr val="tx1"/>
                </a:solidFill>
              </a:rPr>
              <a:t>end of a frame.</a:t>
            </a:r>
            <a:endParaRPr lang="en-US" dirty="0">
              <a:solidFill>
                <a:schemeClr val="tx1"/>
              </a:solidFill>
            </a:endParaRPr>
          </a:p>
        </p:txBody>
      </p:sp>
      <p:pic>
        <p:nvPicPr>
          <p:cNvPr id="4" name="Picture 3"/>
          <p:cNvPicPr>
            <a:picLocks noChangeAspect="1"/>
          </p:cNvPicPr>
          <p:nvPr/>
        </p:nvPicPr>
        <p:blipFill>
          <a:blip r:embed="rId2"/>
          <a:stretch>
            <a:fillRect/>
          </a:stretch>
        </p:blipFill>
        <p:spPr>
          <a:xfrm>
            <a:off x="1295400" y="3429000"/>
            <a:ext cx="9257355" cy="1600200"/>
          </a:xfrm>
          <a:prstGeom prst="rect">
            <a:avLst/>
          </a:prstGeom>
        </p:spPr>
      </p:pic>
      <p:sp>
        <p:nvSpPr>
          <p:cNvPr id="5" name="Rectangle 4"/>
          <p:cNvSpPr/>
          <p:nvPr/>
        </p:nvSpPr>
        <p:spPr>
          <a:xfrm>
            <a:off x="7527873" y="121471"/>
            <a:ext cx="4685898" cy="523220"/>
          </a:xfrm>
          <a:prstGeom prst="rect">
            <a:avLst/>
          </a:prstGeom>
        </p:spPr>
        <p:txBody>
          <a:bodyPr wrap="none">
            <a:spAutoFit/>
          </a:bodyPr>
          <a:lstStyle/>
          <a:p>
            <a:r>
              <a:rPr lang="en-US" sz="2800" dirty="0"/>
              <a:t>Character-Oriented Framing</a:t>
            </a:r>
            <a:endParaRPr lang="en-US" sz="2800" dirty="0"/>
          </a:p>
        </p:txBody>
      </p:sp>
    </p:spTree>
    <p:extLst>
      <p:ext uri="{BB962C8B-B14F-4D97-AF65-F5344CB8AC3E}">
        <p14:creationId xmlns:p14="http://schemas.microsoft.com/office/powerpoint/2010/main" val="38253288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8600" y="1295400"/>
            <a:ext cx="11430000" cy="4893647"/>
          </a:xfrm>
          <a:prstGeom prst="rect">
            <a:avLst/>
          </a:prstGeom>
        </p:spPr>
        <p:txBody>
          <a:bodyPr wrap="square">
            <a:spAutoFit/>
          </a:bodyPr>
          <a:lstStyle/>
          <a:p>
            <a:pPr algn="just"/>
            <a:r>
              <a:rPr lang="en-US" sz="2400" dirty="0" smtClean="0"/>
              <a:t>Character-oriented framing was popular when only text was exchanged by the data-link layers. The flag could be selected to be any character not used for text communication. Now, however, we send other types of information such as graphs, audio, and video; any pattern used for the flag could also be part of the information. If this happens, the receiver, when it encounters this pattern in the middle of the data, thinks it has reached the end of the frame. To fix this problem, a </a:t>
            </a:r>
            <a:r>
              <a:rPr lang="en-US" sz="2400" b="1" dirty="0" smtClean="0"/>
              <a:t>byte-stuffing </a:t>
            </a:r>
            <a:r>
              <a:rPr lang="en-US" sz="2400" dirty="0" smtClean="0"/>
              <a:t>strategy was added to character-oriented framing. In byte stuffing (or character stuffing), a special byte is added to the data section of the frame when there is a character with the same pattern as the flag. The data section is stuffed with an extra byte. This byte is usually called the escape character (ESC) and has a predefined bit pattern. Whenever the receiver encounters the ESC character, it removes it from the data section and treats the next character as data, not as a delimiting flag. </a:t>
            </a:r>
            <a:endParaRPr lang="en-US" sz="2800" dirty="0"/>
          </a:p>
        </p:txBody>
      </p:sp>
      <p:sp>
        <p:nvSpPr>
          <p:cNvPr id="5" name="Rectangle 4"/>
          <p:cNvSpPr/>
          <p:nvPr/>
        </p:nvSpPr>
        <p:spPr>
          <a:xfrm>
            <a:off x="7527873" y="121471"/>
            <a:ext cx="4685898" cy="523220"/>
          </a:xfrm>
          <a:prstGeom prst="rect">
            <a:avLst/>
          </a:prstGeom>
        </p:spPr>
        <p:txBody>
          <a:bodyPr wrap="none">
            <a:spAutoFit/>
          </a:bodyPr>
          <a:lstStyle/>
          <a:p>
            <a:r>
              <a:rPr lang="en-US" sz="2800" dirty="0"/>
              <a:t>Character-Oriented Framing</a:t>
            </a:r>
            <a:endParaRPr lang="en-US" sz="2800" dirty="0"/>
          </a:p>
        </p:txBody>
      </p:sp>
      <p:sp>
        <p:nvSpPr>
          <p:cNvPr id="6" name="Rectangle 5"/>
          <p:cNvSpPr/>
          <p:nvPr/>
        </p:nvSpPr>
        <p:spPr>
          <a:xfrm>
            <a:off x="228600" y="772180"/>
            <a:ext cx="4002314" cy="523220"/>
          </a:xfrm>
          <a:prstGeom prst="rect">
            <a:avLst/>
          </a:prstGeom>
        </p:spPr>
        <p:txBody>
          <a:bodyPr wrap="square">
            <a:spAutoFit/>
          </a:bodyPr>
          <a:lstStyle/>
          <a:p>
            <a:r>
              <a:rPr lang="en-US" sz="2800" dirty="0" smtClean="0">
                <a:solidFill>
                  <a:schemeClr val="tx1">
                    <a:lumMod val="65000"/>
                    <a:lumOff val="35000"/>
                  </a:schemeClr>
                </a:solidFill>
              </a:rPr>
              <a:t>Byte-stuffing</a:t>
            </a:r>
            <a:endParaRPr lang="en-US" sz="2800" dirty="0">
              <a:solidFill>
                <a:schemeClr val="tx1">
                  <a:lumMod val="65000"/>
                  <a:lumOff val="35000"/>
                </a:schemeClr>
              </a:solidFill>
            </a:endParaRPr>
          </a:p>
        </p:txBody>
      </p:sp>
    </p:spTree>
    <p:extLst>
      <p:ext uri="{BB962C8B-B14F-4D97-AF65-F5344CB8AC3E}">
        <p14:creationId xmlns:p14="http://schemas.microsoft.com/office/powerpoint/2010/main" val="38519645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b="1" dirty="0" smtClean="0"/>
              <a:t>Byte Stuffing and un-stuffing</a:t>
            </a:r>
            <a:endParaRPr lang="en-US" b="1" dirty="0"/>
          </a:p>
        </p:txBody>
      </p:sp>
      <p:sp>
        <p:nvSpPr>
          <p:cNvPr id="4" name="Rectangle 3"/>
          <p:cNvSpPr/>
          <p:nvPr/>
        </p:nvSpPr>
        <p:spPr>
          <a:xfrm>
            <a:off x="239350" y="1988841"/>
            <a:ext cx="11647850" cy="1200329"/>
          </a:xfrm>
          <a:prstGeom prst="rect">
            <a:avLst/>
          </a:prstGeom>
        </p:spPr>
        <p:txBody>
          <a:bodyPr wrap="square">
            <a:spAutoFit/>
          </a:bodyPr>
          <a:lstStyle/>
          <a:p>
            <a:r>
              <a:rPr lang="en-US" dirty="0"/>
              <a:t>What happens if the text contains one or more escape characters followed by a byte with the same pattern as the flag</a:t>
            </a:r>
            <a:r>
              <a:rPr lang="en-US" dirty="0" smtClean="0"/>
              <a:t>?</a:t>
            </a:r>
          </a:p>
          <a:p>
            <a:r>
              <a:rPr lang="en-US" dirty="0"/>
              <a:t>To solve this problem , if the escape character is part of the text, an extra one is added to show that the second one is part of the text</a:t>
            </a:r>
          </a:p>
        </p:txBody>
      </p:sp>
      <p:sp>
        <p:nvSpPr>
          <p:cNvPr id="5" name="Rectangle 4"/>
          <p:cNvSpPr/>
          <p:nvPr/>
        </p:nvSpPr>
        <p:spPr>
          <a:xfrm>
            <a:off x="7527873" y="121471"/>
            <a:ext cx="4685898" cy="523220"/>
          </a:xfrm>
          <a:prstGeom prst="rect">
            <a:avLst/>
          </a:prstGeom>
        </p:spPr>
        <p:txBody>
          <a:bodyPr wrap="none">
            <a:spAutoFit/>
          </a:bodyPr>
          <a:lstStyle/>
          <a:p>
            <a:r>
              <a:rPr lang="en-US" sz="2800" dirty="0"/>
              <a:t>Character-Oriented Framing</a:t>
            </a:r>
            <a:endParaRPr lang="en-US" sz="2800" dirty="0"/>
          </a:p>
        </p:txBody>
      </p:sp>
      <p:pic>
        <p:nvPicPr>
          <p:cNvPr id="6" name="Picture 5"/>
          <p:cNvPicPr>
            <a:picLocks noChangeAspect="1"/>
          </p:cNvPicPr>
          <p:nvPr/>
        </p:nvPicPr>
        <p:blipFill>
          <a:blip r:embed="rId2"/>
          <a:stretch>
            <a:fillRect/>
          </a:stretch>
        </p:blipFill>
        <p:spPr>
          <a:xfrm>
            <a:off x="4724400" y="3429000"/>
            <a:ext cx="6915150" cy="2971800"/>
          </a:xfrm>
          <a:prstGeom prst="rect">
            <a:avLst/>
          </a:prstGeom>
        </p:spPr>
      </p:pic>
      <p:sp>
        <p:nvSpPr>
          <p:cNvPr id="7" name="Rectangle 6"/>
          <p:cNvSpPr/>
          <p:nvPr/>
        </p:nvSpPr>
        <p:spPr>
          <a:xfrm>
            <a:off x="239350" y="3429000"/>
            <a:ext cx="4104050" cy="1200329"/>
          </a:xfrm>
          <a:prstGeom prst="rect">
            <a:avLst/>
          </a:prstGeom>
        </p:spPr>
        <p:txBody>
          <a:bodyPr wrap="square">
            <a:spAutoFit/>
          </a:bodyPr>
          <a:lstStyle/>
          <a:p>
            <a:pPr algn="just"/>
            <a:r>
              <a:rPr lang="en-US" b="1" dirty="0" smtClean="0"/>
              <a:t>Byte stuffing is the process of adding one extra byte whenever there is a flag or escape character in the text.</a:t>
            </a:r>
            <a:endParaRPr lang="en-US" b="1" dirty="0"/>
          </a:p>
        </p:txBody>
      </p:sp>
    </p:spTree>
    <p:extLst>
      <p:ext uri="{BB962C8B-B14F-4D97-AF65-F5344CB8AC3E}">
        <p14:creationId xmlns:p14="http://schemas.microsoft.com/office/powerpoint/2010/main" val="3346976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1"/>
          <p:cNvSpPr txBox="1">
            <a:spLocks/>
          </p:cNvSpPr>
          <p:nvPr/>
        </p:nvSpPr>
        <p:spPr>
          <a:xfrm>
            <a:off x="228600" y="838200"/>
            <a:ext cx="8295050" cy="768085"/>
          </a:xfrm>
          <a:prstGeom prst="rect">
            <a:avLst/>
          </a:prstGeom>
        </p:spPr>
        <p:txBody>
          <a:bodyPr anchor="ctr"/>
          <a:lstStyle>
            <a:lvl1pPr marL="0" indent="0" algn="l" defTabSz="914400" rtl="0" eaLnBrk="1" latinLnBrk="1" hangingPunct="1">
              <a:spcBef>
                <a:spcPct val="20000"/>
              </a:spcBef>
              <a:buFont typeface="Arial" pitchFamily="34" charset="0"/>
              <a:buNone/>
              <a:defRPr sz="4800" b="0" kern="1200" baseline="0">
                <a:solidFill>
                  <a:schemeClr val="tx1">
                    <a:lumMod val="75000"/>
                    <a:lumOff val="25000"/>
                  </a:schemeClr>
                </a:solidFill>
                <a:latin typeface="+mj-lt"/>
                <a:ea typeface="+mn-ea"/>
                <a:cs typeface="Arial" pitchFamily="34" charset="0"/>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smtClean="0"/>
              <a:t>Bit-Oriented Framing</a:t>
            </a:r>
            <a:endParaRPr lang="en-US" sz="2800" dirty="0"/>
          </a:p>
        </p:txBody>
      </p:sp>
      <p:sp>
        <p:nvSpPr>
          <p:cNvPr id="5" name="Rectangle 4"/>
          <p:cNvSpPr/>
          <p:nvPr/>
        </p:nvSpPr>
        <p:spPr>
          <a:xfrm>
            <a:off x="228600" y="1828800"/>
            <a:ext cx="10972800" cy="646331"/>
          </a:xfrm>
          <a:prstGeom prst="rect">
            <a:avLst/>
          </a:prstGeom>
        </p:spPr>
        <p:txBody>
          <a:bodyPr wrap="square">
            <a:spAutoFit/>
          </a:bodyPr>
          <a:lstStyle/>
          <a:p>
            <a:r>
              <a:rPr lang="en-US" dirty="0" smtClean="0"/>
              <a:t>in </a:t>
            </a:r>
            <a:r>
              <a:rPr lang="en-US" dirty="0"/>
              <a:t>bit-oriented framing, the data section of a frame is a sequence of bits to be </a:t>
            </a:r>
            <a:r>
              <a:rPr lang="en-US" dirty="0" smtClean="0"/>
              <a:t>interpreted </a:t>
            </a:r>
            <a:r>
              <a:rPr lang="en-US" dirty="0"/>
              <a:t>by the upper layer as text, graphic, audio, video, and so on. </a:t>
            </a:r>
          </a:p>
        </p:txBody>
      </p:sp>
      <p:sp>
        <p:nvSpPr>
          <p:cNvPr id="6" name="Rectangle 5"/>
          <p:cNvSpPr/>
          <p:nvPr/>
        </p:nvSpPr>
        <p:spPr>
          <a:xfrm>
            <a:off x="257628" y="2694017"/>
            <a:ext cx="11096171" cy="923330"/>
          </a:xfrm>
          <a:prstGeom prst="rect">
            <a:avLst/>
          </a:prstGeom>
        </p:spPr>
        <p:txBody>
          <a:bodyPr wrap="square">
            <a:spAutoFit/>
          </a:bodyPr>
          <a:lstStyle/>
          <a:p>
            <a:pPr algn="just"/>
            <a:r>
              <a:rPr lang="en-US" dirty="0"/>
              <a:t>However, in addition to headers (and possible trailers), we still need a delimiter to separate one frame from the other. Most protocols use </a:t>
            </a:r>
            <a:r>
              <a:rPr lang="en-US" b="1" dirty="0"/>
              <a:t>a special 8-bit pattern flag, 01111110</a:t>
            </a:r>
            <a:r>
              <a:rPr lang="en-US" dirty="0"/>
              <a:t>, as the delimiter to </a:t>
            </a:r>
            <a:r>
              <a:rPr lang="en-US" dirty="0" smtClean="0"/>
              <a:t>de</a:t>
            </a:r>
            <a:r>
              <a:rPr lang="en-US" dirty="0"/>
              <a:t>f</a:t>
            </a:r>
            <a:r>
              <a:rPr lang="en-US" dirty="0" smtClean="0"/>
              <a:t>ine </a:t>
            </a:r>
            <a:r>
              <a:rPr lang="en-US" dirty="0"/>
              <a:t>the beginning and end of the frame, as shown in </a:t>
            </a:r>
            <a:r>
              <a:rPr lang="en-US" dirty="0" smtClean="0"/>
              <a:t>Figure</a:t>
            </a:r>
            <a:endParaRPr lang="en-US" dirty="0"/>
          </a:p>
        </p:txBody>
      </p:sp>
      <p:pic>
        <p:nvPicPr>
          <p:cNvPr id="7" name="Picture 6"/>
          <p:cNvPicPr>
            <a:picLocks noChangeAspect="1"/>
          </p:cNvPicPr>
          <p:nvPr/>
        </p:nvPicPr>
        <p:blipFill>
          <a:blip r:embed="rId2"/>
          <a:stretch>
            <a:fillRect/>
          </a:stretch>
        </p:blipFill>
        <p:spPr>
          <a:xfrm>
            <a:off x="1676400" y="3962400"/>
            <a:ext cx="8224284" cy="1600200"/>
          </a:xfrm>
          <a:prstGeom prst="rect">
            <a:avLst/>
          </a:prstGeom>
        </p:spPr>
      </p:pic>
    </p:spTree>
    <p:extLst>
      <p:ext uri="{BB962C8B-B14F-4D97-AF65-F5344CB8AC3E}">
        <p14:creationId xmlns:p14="http://schemas.microsoft.com/office/powerpoint/2010/main" val="207729920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39350" y="762000"/>
            <a:ext cx="5664629" cy="650776"/>
          </a:xfrm>
        </p:spPr>
        <p:txBody>
          <a:bodyPr/>
          <a:lstStyle/>
          <a:p>
            <a:r>
              <a:rPr lang="en-US" dirty="0" smtClean="0"/>
              <a:t>Bit Stuffing</a:t>
            </a:r>
            <a:endParaRPr lang="en-US" dirty="0"/>
          </a:p>
        </p:txBody>
      </p:sp>
      <p:sp>
        <p:nvSpPr>
          <p:cNvPr id="4" name="Rectangle 3"/>
          <p:cNvSpPr/>
          <p:nvPr/>
        </p:nvSpPr>
        <p:spPr>
          <a:xfrm>
            <a:off x="239350" y="2209800"/>
            <a:ext cx="11647850" cy="1323439"/>
          </a:xfrm>
          <a:prstGeom prst="rect">
            <a:avLst/>
          </a:prstGeom>
        </p:spPr>
        <p:txBody>
          <a:bodyPr wrap="square">
            <a:spAutoFit/>
          </a:bodyPr>
          <a:lstStyle/>
          <a:p>
            <a:r>
              <a:rPr lang="en-US" sz="2000" dirty="0"/>
              <a:t>This flag can create the same type of problem we saw in the character-oriented protocols. That is, if the flag pattern appears in the data, we need to somehow inform the receiver that this is not the end of the frame. We do this by stuffing one single bit (</a:t>
            </a:r>
            <a:r>
              <a:rPr lang="en-US" sz="2000" dirty="0" smtClean="0"/>
              <a:t>instead </a:t>
            </a:r>
            <a:r>
              <a:rPr lang="en-US" sz="2000" dirty="0"/>
              <a:t>of one byte) to prevent the pattern from looking like a flag. The strategy is called </a:t>
            </a:r>
            <a:r>
              <a:rPr lang="en-US" sz="2000" b="1" dirty="0"/>
              <a:t>bit stuffing</a:t>
            </a:r>
            <a:r>
              <a:rPr lang="en-US" sz="2000" dirty="0"/>
              <a:t>.</a:t>
            </a:r>
          </a:p>
        </p:txBody>
      </p:sp>
      <p:sp>
        <p:nvSpPr>
          <p:cNvPr id="5" name="Rectangle 4"/>
          <p:cNvSpPr/>
          <p:nvPr/>
        </p:nvSpPr>
        <p:spPr>
          <a:xfrm>
            <a:off x="242979" y="3868598"/>
            <a:ext cx="5661000" cy="1200329"/>
          </a:xfrm>
          <a:prstGeom prst="rect">
            <a:avLst/>
          </a:prstGeom>
        </p:spPr>
        <p:txBody>
          <a:bodyPr wrap="square">
            <a:spAutoFit/>
          </a:bodyPr>
          <a:lstStyle/>
          <a:p>
            <a:pPr algn="just"/>
            <a:r>
              <a:rPr lang="en-US" b="1" dirty="0"/>
              <a:t>Bit stuffing is the process of adding one extra 0 whenever five consecutive 1s follow a 0 in the data, so that the receiver does not mistake the pattern 0111110 for a flag</a:t>
            </a:r>
          </a:p>
        </p:txBody>
      </p:sp>
      <p:pic>
        <p:nvPicPr>
          <p:cNvPr id="6" name="Picture 5"/>
          <p:cNvPicPr>
            <a:picLocks noChangeAspect="1"/>
          </p:cNvPicPr>
          <p:nvPr/>
        </p:nvPicPr>
        <p:blipFill>
          <a:blip r:embed="rId2"/>
          <a:stretch>
            <a:fillRect/>
          </a:stretch>
        </p:blipFill>
        <p:spPr>
          <a:xfrm>
            <a:off x="5954919" y="3685639"/>
            <a:ext cx="6237081" cy="3172361"/>
          </a:xfrm>
          <a:prstGeom prst="rect">
            <a:avLst/>
          </a:prstGeom>
        </p:spPr>
      </p:pic>
    </p:spTree>
    <p:extLst>
      <p:ext uri="{BB962C8B-B14F-4D97-AF65-F5344CB8AC3E}">
        <p14:creationId xmlns:p14="http://schemas.microsoft.com/office/powerpoint/2010/main" val="32614024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idx="4294967295"/>
          </p:nvPr>
        </p:nvSpPr>
        <p:spPr>
          <a:xfrm>
            <a:off x="0" y="274638"/>
            <a:ext cx="10972800" cy="1143000"/>
          </a:xfrm>
          <a:prstGeom prst="rect">
            <a:avLst/>
          </a:prstGeom>
        </p:spPr>
        <p:txBody>
          <a:bodyPr>
            <a:normAutofit/>
          </a:bodyPr>
          <a:lstStyle/>
          <a:p>
            <a:r>
              <a:rPr lang="en-US" sz="3200" dirty="0"/>
              <a:t>Flow Control</a:t>
            </a:r>
          </a:p>
        </p:txBody>
      </p:sp>
      <p:sp>
        <p:nvSpPr>
          <p:cNvPr id="5" name="Rectangle 4"/>
          <p:cNvSpPr/>
          <p:nvPr/>
        </p:nvSpPr>
        <p:spPr>
          <a:xfrm>
            <a:off x="239350" y="1720840"/>
            <a:ext cx="11647850" cy="1938992"/>
          </a:xfrm>
          <a:prstGeom prst="rect">
            <a:avLst/>
          </a:prstGeom>
        </p:spPr>
        <p:txBody>
          <a:bodyPr wrap="square">
            <a:spAutoFit/>
          </a:bodyPr>
          <a:lstStyle/>
          <a:p>
            <a:pPr marL="342900" indent="-342900"/>
            <a:r>
              <a:rPr lang="en-US" sz="2400" dirty="0"/>
              <a:t>Flow control refers to a set of </a:t>
            </a:r>
            <a:r>
              <a:rPr lang="en-US" sz="2400" u="sng" dirty="0"/>
              <a:t>procedures</a:t>
            </a:r>
            <a:r>
              <a:rPr lang="en-US" sz="2400" dirty="0"/>
              <a:t> used to restrict the amount of data that </a:t>
            </a:r>
            <a:endParaRPr lang="en-US" sz="2400" dirty="0" smtClean="0"/>
          </a:p>
          <a:p>
            <a:pPr marL="342900" indent="-342900"/>
            <a:r>
              <a:rPr lang="en-US" sz="2400" dirty="0" smtClean="0"/>
              <a:t>the </a:t>
            </a:r>
            <a:r>
              <a:rPr lang="en-US" sz="2400" dirty="0"/>
              <a:t>sender can send before waiting for acknowledgment</a:t>
            </a:r>
          </a:p>
          <a:p>
            <a:endParaRPr lang="en-US" sz="2400" dirty="0"/>
          </a:p>
          <a:p>
            <a:pPr marL="342900" indent="-342900"/>
            <a:r>
              <a:rPr lang="en-US" sz="2400" dirty="0"/>
              <a:t>Ensuring the sending entity does </a:t>
            </a:r>
            <a:r>
              <a:rPr lang="en-US" sz="2400" b="1" dirty="0">
                <a:solidFill>
                  <a:srgbClr val="FF0000"/>
                </a:solidFill>
              </a:rPr>
              <a:t>not</a:t>
            </a:r>
            <a:r>
              <a:rPr lang="en-US" sz="2400" dirty="0"/>
              <a:t> </a:t>
            </a:r>
            <a:r>
              <a:rPr lang="en-US" sz="2400" u="sng" dirty="0"/>
              <a:t>overwhelm</a:t>
            </a:r>
            <a:r>
              <a:rPr lang="en-US" sz="2400" dirty="0"/>
              <a:t> the receiving entity</a:t>
            </a:r>
          </a:p>
          <a:p>
            <a:pPr marL="285750" indent="-285750"/>
            <a:r>
              <a:rPr lang="en-US" sz="2400" dirty="0"/>
              <a:t>Preventing buffer overflow (giving ample time to the processor to process)</a:t>
            </a:r>
            <a:endParaRPr lang="en-US" sz="2400" dirty="0"/>
          </a:p>
        </p:txBody>
      </p:sp>
    </p:spTree>
    <p:extLst>
      <p:ext uri="{BB962C8B-B14F-4D97-AF65-F5344CB8AC3E}">
        <p14:creationId xmlns:p14="http://schemas.microsoft.com/office/powerpoint/2010/main" val="143502920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3"/>
          <p:cNvSpPr>
            <a:spLocks noGrp="1" noChangeArrowheads="1"/>
          </p:cNvSpPr>
          <p:nvPr>
            <p:ph type="body" sz="quarter" idx="10"/>
          </p:nvPr>
        </p:nvSpPr>
        <p:spPr>
          <a:xfrm>
            <a:off x="239350" y="914400"/>
            <a:ext cx="11419250" cy="5494338"/>
          </a:xfrm>
        </p:spPr>
        <p:txBody>
          <a:bodyPr/>
          <a:lstStyle/>
          <a:p>
            <a:pPr marL="342900" indent="-342900" latinLnBrk="0"/>
            <a:r>
              <a:rPr lang="en-US" sz="2400" dirty="0"/>
              <a:t>Error control in the data link layer is based on </a:t>
            </a:r>
            <a:r>
              <a:rPr lang="en-US" sz="2400" u="sng" dirty="0"/>
              <a:t>automatic repeat request</a:t>
            </a:r>
            <a:r>
              <a:rPr lang="en-US" sz="2400" dirty="0"/>
              <a:t>, which </a:t>
            </a:r>
            <a:r>
              <a:rPr lang="en-US" sz="2400" dirty="0" smtClean="0"/>
              <a:t>is</a:t>
            </a:r>
          </a:p>
          <a:p>
            <a:pPr marL="342900" indent="-342900" latinLnBrk="0"/>
            <a:r>
              <a:rPr lang="en-US" sz="2400" dirty="0" smtClean="0"/>
              <a:t>the </a:t>
            </a:r>
            <a:r>
              <a:rPr lang="en-US" sz="2400" u="sng" dirty="0"/>
              <a:t>retransmission</a:t>
            </a:r>
            <a:r>
              <a:rPr lang="en-US" sz="2400" dirty="0"/>
              <a:t> of data. </a:t>
            </a:r>
          </a:p>
          <a:p>
            <a:pPr marL="342900" indent="-342900"/>
            <a:r>
              <a:rPr lang="en-US" sz="2400" dirty="0"/>
              <a:t>Automatic repeat request (</a:t>
            </a:r>
            <a:r>
              <a:rPr lang="en-US" sz="2400" u="sng" dirty="0"/>
              <a:t>ARQ</a:t>
            </a:r>
            <a:r>
              <a:rPr lang="en-US" sz="2400" dirty="0"/>
              <a:t>)</a:t>
            </a:r>
          </a:p>
          <a:p>
            <a:pPr marL="742950" lvl="1" indent="-285750"/>
            <a:r>
              <a:rPr lang="en-US" dirty="0"/>
              <a:t>Error detection </a:t>
            </a:r>
            <a:r>
              <a:rPr lang="en-US" sz="2000" dirty="0"/>
              <a:t>(Damaged Frames, Lost Frames)</a:t>
            </a:r>
          </a:p>
          <a:p>
            <a:pPr marL="742950" lvl="1" indent="-285750"/>
            <a:r>
              <a:rPr lang="en-US" dirty="0"/>
              <a:t>Positive acknowledgment</a:t>
            </a:r>
          </a:p>
          <a:p>
            <a:pPr marL="742950" lvl="1" indent="-285750"/>
            <a:r>
              <a:rPr lang="en-US" dirty="0"/>
              <a:t>Negative acknowledgement and retransmission</a:t>
            </a:r>
          </a:p>
          <a:p>
            <a:pPr marL="742950" lvl="1" indent="-285750"/>
            <a:r>
              <a:rPr lang="en-US" dirty="0"/>
              <a:t>Retransmission after timeout</a:t>
            </a:r>
          </a:p>
        </p:txBody>
      </p:sp>
      <p:sp>
        <p:nvSpPr>
          <p:cNvPr id="4" name="Date Placeholder 3"/>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6" name="Slide Number Placeholder 5"/>
          <p:cNvSpPr>
            <a:spLocks noGrp="1"/>
          </p:cNvSpPr>
          <p:nvPr>
            <p:ph type="sldNum" sz="quarter" idx="4294967295"/>
          </p:nvPr>
        </p:nvSpPr>
        <p:spPr>
          <a:xfrm>
            <a:off x="11704638" y="6408738"/>
            <a:ext cx="487362" cy="365125"/>
          </a:xfrm>
          <a:prstGeom prst="rect">
            <a:avLst/>
          </a:prstGeom>
        </p:spPr>
        <p:txBody>
          <a:bodyPr/>
          <a:lstStyle/>
          <a:p>
            <a:fld id="{B22EEDFE-6074-9B48-88BD-B273DB231879}" type="slidenum">
              <a:rPr lang="en-US">
                <a:solidFill>
                  <a:prstClr val="black"/>
                </a:solidFill>
                <a:latin typeface="Lucida Sans Unicode"/>
              </a:rPr>
              <a:pPr/>
              <a:t>17</a:t>
            </a:fld>
            <a:endParaRPr lang="en-US">
              <a:solidFill>
                <a:prstClr val="black"/>
              </a:solidFill>
              <a:latin typeface="Lucida Sans Unicode"/>
            </a:endParaRPr>
          </a:p>
        </p:txBody>
      </p:sp>
      <p:sp>
        <p:nvSpPr>
          <p:cNvPr id="17410" name="Rectangle 2"/>
          <p:cNvSpPr>
            <a:spLocks noGrp="1" noChangeArrowheads="1"/>
          </p:cNvSpPr>
          <p:nvPr>
            <p:ph type="title" idx="4294967295"/>
          </p:nvPr>
        </p:nvSpPr>
        <p:spPr>
          <a:xfrm>
            <a:off x="0" y="274638"/>
            <a:ext cx="10972800" cy="1143000"/>
          </a:xfrm>
          <a:prstGeom prst="rect">
            <a:avLst/>
          </a:prstGeom>
        </p:spPr>
        <p:txBody>
          <a:bodyPr>
            <a:normAutofit/>
          </a:bodyPr>
          <a:lstStyle/>
          <a:p>
            <a:r>
              <a:rPr lang="en-US" sz="3200" dirty="0"/>
              <a:t>Error Control</a:t>
            </a:r>
          </a:p>
        </p:txBody>
      </p:sp>
    </p:spTree>
    <p:extLst>
      <p:ext uri="{BB962C8B-B14F-4D97-AF65-F5344CB8AC3E}">
        <p14:creationId xmlns:p14="http://schemas.microsoft.com/office/powerpoint/2010/main" val="329357755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7" name="Picture 3"/>
          <p:cNvPicPr>
            <a:picLocks noChangeAspect="1" noChangeArrowheads="1"/>
          </p:cNvPicPr>
          <p:nvPr/>
        </p:nvPicPr>
        <p:blipFill>
          <a:blip r:embed="rId2">
            <a:extLst>
              <a:ext uri="{28A0092B-C50C-407E-A947-70E740481C1C}">
                <a14:useLocalDpi xmlns:a14="http://schemas.microsoft.com/office/drawing/2010/main" val="0"/>
              </a:ext>
            </a:extLst>
          </a:blip>
          <a:srcRect b="16202"/>
          <a:stretch>
            <a:fillRect/>
          </a:stretch>
        </p:blipFill>
        <p:spPr bwMode="auto">
          <a:xfrm>
            <a:off x="3048000" y="1354138"/>
            <a:ext cx="6172200" cy="548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16386" name="Rectangle 2"/>
          <p:cNvSpPr>
            <a:spLocks noGrp="1" noChangeArrowheads="1"/>
          </p:cNvSpPr>
          <p:nvPr>
            <p:ph type="title" idx="4294967295"/>
          </p:nvPr>
        </p:nvSpPr>
        <p:spPr>
          <a:xfrm>
            <a:off x="0" y="274638"/>
            <a:ext cx="10972800" cy="1143000"/>
          </a:xfrm>
          <a:prstGeom prst="rect">
            <a:avLst/>
          </a:prstGeom>
        </p:spPr>
        <p:txBody>
          <a:bodyPr/>
          <a:lstStyle/>
          <a:p>
            <a:r>
              <a:rPr lang="en-US"/>
              <a:t>Model of Frame Transmission</a:t>
            </a:r>
          </a:p>
        </p:txBody>
      </p:sp>
      <p:sp>
        <p:nvSpPr>
          <p:cNvPr id="7" name="Oval 6"/>
          <p:cNvSpPr/>
          <p:nvPr/>
        </p:nvSpPr>
        <p:spPr bwMode="auto">
          <a:xfrm>
            <a:off x="3429000" y="6324600"/>
            <a:ext cx="2057400" cy="381000"/>
          </a:xfrm>
          <a:prstGeom prst="ellipse">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a:solidFill>
                <a:prstClr val="black"/>
              </a:solidFill>
              <a:latin typeface="Arial" charset="0"/>
            </a:endParaRPr>
          </a:p>
        </p:txBody>
      </p:sp>
      <p:sp>
        <p:nvSpPr>
          <p:cNvPr id="9" name="Oval 8"/>
          <p:cNvSpPr/>
          <p:nvPr/>
        </p:nvSpPr>
        <p:spPr bwMode="auto">
          <a:xfrm>
            <a:off x="6934200" y="6324600"/>
            <a:ext cx="2057400" cy="533400"/>
          </a:xfrm>
          <a:prstGeom prst="ellipse">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a:solidFill>
                <a:prstClr val="black"/>
              </a:solidFill>
              <a:latin typeface="Arial" charset="0"/>
            </a:endParaRPr>
          </a:p>
        </p:txBody>
      </p:sp>
      <p:sp>
        <p:nvSpPr>
          <p:cNvPr id="10" name="Oval 9"/>
          <p:cNvSpPr/>
          <p:nvPr/>
        </p:nvSpPr>
        <p:spPr bwMode="auto">
          <a:xfrm>
            <a:off x="5715000" y="2971800"/>
            <a:ext cx="457200" cy="1219200"/>
          </a:xfrm>
          <a:prstGeom prst="ellipse">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a:solidFill>
                <a:prstClr val="black"/>
              </a:solidFill>
              <a:latin typeface="Arial" charset="0"/>
            </a:endParaRPr>
          </a:p>
        </p:txBody>
      </p:sp>
    </p:spTree>
    <p:extLst>
      <p:ext uri="{BB962C8B-B14F-4D97-AF65-F5344CB8AC3E}">
        <p14:creationId xmlns:p14="http://schemas.microsoft.com/office/powerpoint/2010/main" val="25348847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p:cNvPicPr>
            <a:picLocks noGrp="1" noChangeAspect="1" noChangeArrowheads="1"/>
          </p:cNvPicPr>
          <p:nvPr>
            <p:ph idx="4294967295"/>
          </p:nvPr>
        </p:nvPicPr>
        <p:blipFill rotWithShape="1">
          <a:blip r:embed="rId2">
            <a:extLst>
              <a:ext uri="{28A0092B-C50C-407E-A947-70E740481C1C}">
                <a14:useLocalDpi xmlns:a14="http://schemas.microsoft.com/office/drawing/2010/main" val="0"/>
              </a:ext>
            </a:extLst>
          </a:blip>
          <a:srcRect t="36167" b="-10137"/>
          <a:stretch/>
        </p:blipFill>
        <p:spPr bwMode="auto">
          <a:xfrm>
            <a:off x="2209800" y="1446946"/>
            <a:ext cx="7661275" cy="2530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4" name="Date Placeholder 3"/>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5" name="Slide Number Placeholder 4"/>
          <p:cNvSpPr>
            <a:spLocks noGrp="1"/>
          </p:cNvSpPr>
          <p:nvPr>
            <p:ph type="sldNum" sz="quarter" idx="4294967295"/>
          </p:nvPr>
        </p:nvSpPr>
        <p:spPr>
          <a:xfrm>
            <a:off x="11704638" y="6408738"/>
            <a:ext cx="487362" cy="365125"/>
          </a:xfrm>
          <a:prstGeom prst="rect">
            <a:avLst/>
          </a:prstGeom>
        </p:spPr>
        <p:txBody>
          <a:bodyPr/>
          <a:lstStyle/>
          <a:p>
            <a:fld id="{54FD0B74-2E5A-9E45-8B0D-D02317EDCBEA}" type="slidenum">
              <a:rPr lang="en-US">
                <a:solidFill>
                  <a:prstClr val="black"/>
                </a:solidFill>
                <a:latin typeface="Lucida Sans Unicode"/>
              </a:rPr>
              <a:pPr/>
              <a:t>19</a:t>
            </a:fld>
            <a:endParaRPr lang="en-US">
              <a:solidFill>
                <a:prstClr val="black"/>
              </a:solidFill>
              <a:latin typeface="Lucida Sans Unicode"/>
            </a:endParaRPr>
          </a:p>
        </p:txBody>
      </p:sp>
      <p:sp>
        <p:nvSpPr>
          <p:cNvPr id="2" name="Title 1"/>
          <p:cNvSpPr>
            <a:spLocks noGrp="1"/>
          </p:cNvSpPr>
          <p:nvPr>
            <p:ph type="title" idx="4294967295"/>
          </p:nvPr>
        </p:nvSpPr>
        <p:spPr>
          <a:xfrm>
            <a:off x="0" y="274638"/>
            <a:ext cx="10972800" cy="1143000"/>
          </a:xfrm>
          <a:prstGeom prst="rect">
            <a:avLst/>
          </a:prstGeom>
        </p:spPr>
        <p:txBody>
          <a:bodyPr>
            <a:normAutofit/>
          </a:bodyPr>
          <a:lstStyle/>
          <a:p>
            <a:r>
              <a:rPr lang="en-GB" sz="3200" dirty="0"/>
              <a:t>Data Link Control</a:t>
            </a:r>
            <a:endParaRPr lang="en-GB" sz="3200" dirty="0"/>
          </a:p>
        </p:txBody>
      </p:sp>
    </p:spTree>
    <p:extLst>
      <p:ext uri="{BB962C8B-B14F-4D97-AF65-F5344CB8AC3E}">
        <p14:creationId xmlns:p14="http://schemas.microsoft.com/office/powerpoint/2010/main" val="15643001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2C0E6-0B04-4EC0-8DA4-C29581753B21}"/>
              </a:ext>
            </a:extLst>
          </p:cNvPr>
          <p:cNvSpPr>
            <a:spLocks noGrp="1"/>
          </p:cNvSpPr>
          <p:nvPr>
            <p:ph type="ctrTitle"/>
          </p:nvPr>
        </p:nvSpPr>
        <p:spPr>
          <a:xfrm>
            <a:off x="914400" y="990600"/>
            <a:ext cx="10363200" cy="1470025"/>
          </a:xfrm>
        </p:spPr>
        <p:txBody>
          <a:bodyPr rtlCol="0">
            <a:normAutofit fontScale="90000"/>
          </a:bodyPr>
          <a:lstStyle/>
          <a:p>
            <a:pPr eaLnBrk="1" fontAlgn="auto" hangingPunct="1">
              <a:spcAft>
                <a:spcPts val="0"/>
              </a:spcAft>
              <a:defRPr/>
            </a:pPr>
            <a:r>
              <a:rPr lang="en-US" sz="5000" b="1" dirty="0" smtClean="0">
                <a:latin typeface="Cambria" pitchFamily="18" charset="0"/>
                <a:ea typeface="Cambria" pitchFamily="18" charset="0"/>
              </a:rPr>
              <a:t>Data Communication and Computer </a:t>
            </a:r>
            <a:r>
              <a:rPr lang="en-US" sz="5000" b="1" dirty="0">
                <a:latin typeface="Cambria" pitchFamily="18" charset="0"/>
                <a:ea typeface="Cambria" pitchFamily="18" charset="0"/>
              </a:rPr>
              <a:t>N</a:t>
            </a:r>
            <a:r>
              <a:rPr lang="en-US" sz="5000" b="1" dirty="0" smtClean="0">
                <a:latin typeface="Cambria" pitchFamily="18" charset="0"/>
                <a:ea typeface="Cambria" pitchFamily="18" charset="0"/>
              </a:rPr>
              <a:t>etworks</a:t>
            </a:r>
            <a:endParaRPr lang="en-US" sz="5000" b="1" dirty="0">
              <a:latin typeface="Cambria" pitchFamily="18" charset="0"/>
              <a:ea typeface="Cambria" pitchFamily="18" charset="0"/>
            </a:endParaRPr>
          </a:p>
        </p:txBody>
      </p:sp>
      <p:sp>
        <p:nvSpPr>
          <p:cNvPr id="3" name="Subtitle 2">
            <a:extLst>
              <a:ext uri="{FF2B5EF4-FFF2-40B4-BE49-F238E27FC236}">
                <a16:creationId xmlns:a16="http://schemas.microsoft.com/office/drawing/2014/main" id="{B7F402B0-1212-415E-99DE-12ABB1D4FF8D}"/>
              </a:ext>
            </a:extLst>
          </p:cNvPr>
          <p:cNvSpPr>
            <a:spLocks noGrp="1"/>
          </p:cNvSpPr>
          <p:nvPr>
            <p:ph type="subTitle" idx="1"/>
          </p:nvPr>
        </p:nvSpPr>
        <p:spPr>
          <a:xfrm>
            <a:off x="1828800" y="2286000"/>
            <a:ext cx="8534400" cy="3581400"/>
          </a:xfrm>
        </p:spPr>
        <p:txBody>
          <a:bodyPr rtlCol="0">
            <a:normAutofit/>
          </a:bodyPr>
          <a:lstStyle/>
          <a:p>
            <a:pPr algn="l" eaLnBrk="1" fontAlgn="auto" hangingPunct="1">
              <a:spcAft>
                <a:spcPts val="0"/>
              </a:spcAft>
              <a:defRPr/>
            </a:pPr>
            <a:r>
              <a:rPr lang="en-US" dirty="0">
                <a:latin typeface="Cambria" pitchFamily="18" charset="0"/>
                <a:ea typeface="Cambria" pitchFamily="18" charset="0"/>
              </a:rPr>
              <a:t>Instructor:</a:t>
            </a:r>
          </a:p>
          <a:p>
            <a:pPr eaLnBrk="1" fontAlgn="auto" hangingPunct="1">
              <a:spcAft>
                <a:spcPts val="0"/>
              </a:spcAft>
              <a:defRPr/>
            </a:pPr>
            <a:r>
              <a:rPr lang="en-US" sz="3600" b="1" dirty="0">
                <a:solidFill>
                  <a:schemeClr val="tx2"/>
                </a:solidFill>
                <a:latin typeface="Cambria" pitchFamily="18" charset="0"/>
                <a:ea typeface="Cambria" pitchFamily="18" charset="0"/>
              </a:rPr>
              <a:t>Muhammad </a:t>
            </a:r>
            <a:r>
              <a:rPr lang="en-US" sz="3600" b="1" dirty="0" err="1" smtClean="0">
                <a:solidFill>
                  <a:schemeClr val="tx2"/>
                </a:solidFill>
                <a:latin typeface="Cambria" pitchFamily="18" charset="0"/>
                <a:ea typeface="Cambria" pitchFamily="18" charset="0"/>
              </a:rPr>
              <a:t>Daud</a:t>
            </a:r>
            <a:r>
              <a:rPr lang="en-US" sz="3600" b="1" dirty="0" smtClean="0">
                <a:solidFill>
                  <a:schemeClr val="tx2"/>
                </a:solidFill>
                <a:latin typeface="Cambria" pitchFamily="18" charset="0"/>
                <a:ea typeface="Cambria" pitchFamily="18" charset="0"/>
              </a:rPr>
              <a:t> </a:t>
            </a:r>
            <a:r>
              <a:rPr lang="en-US" sz="3600" b="1" dirty="0" err="1" smtClean="0">
                <a:solidFill>
                  <a:schemeClr val="tx2"/>
                </a:solidFill>
                <a:latin typeface="Cambria" pitchFamily="18" charset="0"/>
                <a:ea typeface="Cambria" pitchFamily="18" charset="0"/>
              </a:rPr>
              <a:t>Abbasi</a:t>
            </a:r>
            <a:endParaRPr lang="en-US" sz="3600" b="1" dirty="0" smtClean="0">
              <a:solidFill>
                <a:schemeClr val="tx2"/>
              </a:solidFill>
              <a:latin typeface="Cambria" pitchFamily="18" charset="0"/>
              <a:ea typeface="Cambria" pitchFamily="18" charset="0"/>
            </a:endParaRPr>
          </a:p>
          <a:p>
            <a:pPr algn="l" eaLnBrk="1" fontAlgn="auto" hangingPunct="1">
              <a:spcBef>
                <a:spcPts val="600"/>
              </a:spcBef>
              <a:spcAft>
                <a:spcPts val="0"/>
              </a:spcAft>
              <a:defRPr/>
            </a:pPr>
            <a:r>
              <a:rPr lang="en-US" sz="2600" dirty="0" smtClean="0">
                <a:latin typeface="Cambria" pitchFamily="18" charset="0"/>
                <a:ea typeface="Cambria" pitchFamily="18" charset="0"/>
              </a:rPr>
              <a:t>Email:		daud.abbasi@iqra.edu.pk </a:t>
            </a:r>
          </a:p>
          <a:p>
            <a:pPr eaLnBrk="1" fontAlgn="auto" hangingPunct="1">
              <a:spcAft>
                <a:spcPts val="0"/>
              </a:spcAft>
              <a:defRPr/>
            </a:pPr>
            <a:endParaRPr lang="en-US" dirty="0">
              <a:latin typeface="Cambria" pitchFamily="18" charset="0"/>
              <a:ea typeface="Cambria" pitchFamily="18" charset="0"/>
            </a:endParaRPr>
          </a:p>
          <a:p>
            <a:pPr eaLnBrk="1" fontAlgn="auto" hangingPunct="1">
              <a:spcAft>
                <a:spcPts val="0"/>
              </a:spcAft>
              <a:defRPr/>
            </a:pPr>
            <a:r>
              <a:rPr lang="en-US" dirty="0">
                <a:latin typeface="Cambria" pitchFamily="18" charset="0"/>
                <a:ea typeface="Cambria" pitchFamily="18" charset="0"/>
              </a:rPr>
              <a:t>Lecture </a:t>
            </a:r>
            <a:r>
              <a:rPr lang="en-US" dirty="0">
                <a:latin typeface="Cambria" pitchFamily="18" charset="0"/>
                <a:ea typeface="Cambria" pitchFamily="18" charset="0"/>
              </a:rPr>
              <a:t>2</a:t>
            </a:r>
            <a:endParaRPr lang="en-US" dirty="0">
              <a:latin typeface="Cambria" pitchFamily="18" charset="0"/>
              <a:ea typeface="Cambria" pitchFamily="18"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04800" y="1295400"/>
            <a:ext cx="11571650" cy="4689309"/>
          </a:xfrm>
        </p:spPr>
        <p:txBody>
          <a:bodyPr>
            <a:normAutofit/>
          </a:bodyPr>
          <a:lstStyle/>
          <a:p>
            <a:r>
              <a:rPr lang="en-GB" sz="2400" dirty="0"/>
              <a:t>Let us assume we have an ideal channel in which no frames are </a:t>
            </a:r>
            <a:r>
              <a:rPr lang="en-GB" sz="2400" i="1" dirty="0"/>
              <a:t>lost</a:t>
            </a:r>
            <a:r>
              <a:rPr lang="en-GB" sz="2400" dirty="0"/>
              <a:t>, </a:t>
            </a:r>
            <a:r>
              <a:rPr lang="en-GB" sz="2400" i="1" dirty="0"/>
              <a:t>duplicated</a:t>
            </a:r>
            <a:r>
              <a:rPr lang="en-GB" sz="2400" dirty="0"/>
              <a:t>, or </a:t>
            </a:r>
            <a:r>
              <a:rPr lang="en-GB" sz="2400" i="1" dirty="0"/>
              <a:t>corrupted</a:t>
            </a:r>
          </a:p>
          <a:p>
            <a:pPr marL="109728" indent="0">
              <a:buNone/>
            </a:pPr>
            <a:endParaRPr lang="en-GB" sz="2400" dirty="0"/>
          </a:p>
          <a:p>
            <a:r>
              <a:rPr lang="en-GB" sz="2400" dirty="0"/>
              <a:t>For such a channel we have…</a:t>
            </a:r>
          </a:p>
          <a:p>
            <a:pPr lvl="1"/>
            <a:r>
              <a:rPr lang="en-GB" sz="2400" dirty="0"/>
              <a:t>Simplest Method (</a:t>
            </a:r>
            <a:r>
              <a:rPr lang="en-GB" sz="2400" b="1" dirty="0">
                <a:solidFill>
                  <a:srgbClr val="FF0000"/>
                </a:solidFill>
              </a:rPr>
              <a:t>no</a:t>
            </a:r>
            <a:r>
              <a:rPr lang="en-GB" sz="2400" dirty="0"/>
              <a:t> </a:t>
            </a:r>
            <a:r>
              <a:rPr lang="en-GB" sz="2400" u="sng" dirty="0"/>
              <a:t>flow control</a:t>
            </a:r>
            <a:r>
              <a:rPr lang="en-GB" sz="2400" dirty="0"/>
              <a:t>)</a:t>
            </a:r>
          </a:p>
          <a:p>
            <a:pPr lvl="1"/>
            <a:r>
              <a:rPr lang="en-GB" sz="2400" dirty="0"/>
              <a:t>Stop-and-Wait Method (</a:t>
            </a:r>
            <a:r>
              <a:rPr lang="en-GB" sz="2400" b="1" dirty="0">
                <a:solidFill>
                  <a:srgbClr val="002060"/>
                </a:solidFill>
              </a:rPr>
              <a:t>with</a:t>
            </a:r>
            <a:r>
              <a:rPr lang="en-GB" sz="2400" dirty="0"/>
              <a:t> </a:t>
            </a:r>
            <a:r>
              <a:rPr lang="en-GB" sz="2400" u="sng" dirty="0"/>
              <a:t>flow control</a:t>
            </a:r>
            <a:r>
              <a:rPr lang="en-GB" sz="2400" dirty="0"/>
              <a:t>)</a:t>
            </a:r>
          </a:p>
          <a:p>
            <a:pPr marL="393192" lvl="1" indent="0">
              <a:buNone/>
            </a:pPr>
            <a:endParaRPr lang="en-GB" sz="2400" dirty="0"/>
          </a:p>
          <a:p>
            <a:r>
              <a:rPr lang="en-GB" sz="2400" b="1" u="sng" dirty="0"/>
              <a:t>None of the above </a:t>
            </a:r>
            <a:r>
              <a:rPr lang="en-GB" sz="2400" dirty="0"/>
              <a:t>have </a:t>
            </a:r>
            <a:r>
              <a:rPr lang="en-GB" sz="2400" b="1" i="1" u="sng" dirty="0"/>
              <a:t>error control </a:t>
            </a:r>
            <a:r>
              <a:rPr lang="en-GB" sz="2400" dirty="0"/>
              <a:t>as they are for noiseless (ideal) channel</a:t>
            </a:r>
          </a:p>
        </p:txBody>
      </p:sp>
      <p:sp>
        <p:nvSpPr>
          <p:cNvPr id="4" name="Date Placeholder 3"/>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5" name="Slide Number Placeholder 4"/>
          <p:cNvSpPr>
            <a:spLocks noGrp="1"/>
          </p:cNvSpPr>
          <p:nvPr>
            <p:ph type="sldNum" sz="quarter" idx="4294967295"/>
          </p:nvPr>
        </p:nvSpPr>
        <p:spPr>
          <a:xfrm>
            <a:off x="11704638" y="6408738"/>
            <a:ext cx="487362" cy="365125"/>
          </a:xfrm>
          <a:prstGeom prst="rect">
            <a:avLst/>
          </a:prstGeom>
        </p:spPr>
        <p:txBody>
          <a:bodyPr/>
          <a:lstStyle/>
          <a:p>
            <a:fld id="{54FD0B74-2E5A-9E45-8B0D-D02317EDCBEA}" type="slidenum">
              <a:rPr lang="en-US">
                <a:solidFill>
                  <a:prstClr val="black"/>
                </a:solidFill>
                <a:latin typeface="Lucida Sans Unicode"/>
              </a:rPr>
              <a:pPr/>
              <a:t>20</a:t>
            </a:fld>
            <a:endParaRPr lang="en-US">
              <a:solidFill>
                <a:prstClr val="black"/>
              </a:solidFill>
              <a:latin typeface="Lucida Sans Unicode"/>
            </a:endParaRPr>
          </a:p>
        </p:txBody>
      </p:sp>
      <p:sp>
        <p:nvSpPr>
          <p:cNvPr id="2" name="Title 1"/>
          <p:cNvSpPr>
            <a:spLocks noGrp="1"/>
          </p:cNvSpPr>
          <p:nvPr>
            <p:ph type="title" idx="4294967295"/>
          </p:nvPr>
        </p:nvSpPr>
        <p:spPr>
          <a:xfrm>
            <a:off x="0" y="274638"/>
            <a:ext cx="10972800" cy="1143000"/>
          </a:xfrm>
          <a:prstGeom prst="rect">
            <a:avLst/>
          </a:prstGeom>
        </p:spPr>
        <p:txBody>
          <a:bodyPr>
            <a:normAutofit/>
          </a:bodyPr>
          <a:lstStyle/>
          <a:p>
            <a:r>
              <a:rPr lang="en-GB" sz="3200" dirty="0"/>
              <a:t>Noiseless Channel</a:t>
            </a:r>
            <a:endParaRPr lang="en-GB" sz="3200" dirty="0"/>
          </a:p>
        </p:txBody>
      </p:sp>
    </p:spTree>
    <p:extLst>
      <p:ext uri="{BB962C8B-B14F-4D97-AF65-F5344CB8AC3E}">
        <p14:creationId xmlns:p14="http://schemas.microsoft.com/office/powerpoint/2010/main" val="260692157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5" name="Slide Number Placeholder 4"/>
          <p:cNvSpPr>
            <a:spLocks noGrp="1"/>
          </p:cNvSpPr>
          <p:nvPr>
            <p:ph type="sldNum" sz="quarter" idx="4294967295"/>
          </p:nvPr>
        </p:nvSpPr>
        <p:spPr>
          <a:xfrm>
            <a:off x="11704638" y="6408738"/>
            <a:ext cx="487362" cy="365125"/>
          </a:xfrm>
          <a:prstGeom prst="rect">
            <a:avLst/>
          </a:prstGeom>
        </p:spPr>
        <p:txBody>
          <a:bodyPr/>
          <a:lstStyle/>
          <a:p>
            <a:fld id="{54FD0B74-2E5A-9E45-8B0D-D02317EDCBEA}" type="slidenum">
              <a:rPr lang="en-US">
                <a:solidFill>
                  <a:prstClr val="black"/>
                </a:solidFill>
                <a:latin typeface="Lucida Sans Unicode"/>
              </a:rPr>
              <a:pPr/>
              <a:t>21</a:t>
            </a:fld>
            <a:endParaRPr lang="en-US">
              <a:solidFill>
                <a:prstClr val="black"/>
              </a:solidFill>
              <a:latin typeface="Lucida Sans Unicode"/>
            </a:endParaRPr>
          </a:p>
        </p:txBody>
      </p:sp>
      <p:sp>
        <p:nvSpPr>
          <p:cNvPr id="2" name="Title 1"/>
          <p:cNvSpPr>
            <a:spLocks noGrp="1"/>
          </p:cNvSpPr>
          <p:nvPr>
            <p:ph type="title" idx="4294967295"/>
          </p:nvPr>
        </p:nvSpPr>
        <p:spPr>
          <a:xfrm>
            <a:off x="0" y="274638"/>
            <a:ext cx="10972800" cy="1143000"/>
          </a:xfrm>
          <a:prstGeom prst="rect">
            <a:avLst/>
          </a:prstGeom>
        </p:spPr>
        <p:txBody>
          <a:bodyPr>
            <a:normAutofit/>
          </a:bodyPr>
          <a:lstStyle/>
          <a:p>
            <a:r>
              <a:rPr lang="en-GB" sz="3200" dirty="0"/>
              <a:t>Simplest Method</a:t>
            </a:r>
            <a:endParaRPr lang="en-GB" sz="32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4564" y="2062164"/>
            <a:ext cx="7762875" cy="2733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210396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type="body" sz="quarter" idx="10"/>
          </p:nvPr>
        </p:nvSpPr>
        <p:spPr>
          <a:xfrm>
            <a:off x="304801" y="1905000"/>
            <a:ext cx="4800600" cy="3012909"/>
          </a:xfrm>
        </p:spPr>
        <p:txBody>
          <a:bodyPr>
            <a:normAutofit/>
          </a:bodyPr>
          <a:lstStyle/>
          <a:p>
            <a:r>
              <a:rPr lang="en-US" sz="2400" dirty="0"/>
              <a:t>The sender sends one frame</a:t>
            </a:r>
          </a:p>
          <a:p>
            <a:r>
              <a:rPr lang="en-US" sz="2400" dirty="0">
                <a:solidFill>
                  <a:srgbClr val="FF0000"/>
                </a:solidFill>
              </a:rPr>
              <a:t>Stops and Waits </a:t>
            </a:r>
            <a:r>
              <a:rPr lang="en-US" sz="2400" b="1" i="1" dirty="0"/>
              <a:t>until</a:t>
            </a:r>
            <a:r>
              <a:rPr lang="en-US" sz="2400" dirty="0"/>
              <a:t> </a:t>
            </a:r>
            <a:r>
              <a:rPr lang="en-US" sz="2400" dirty="0"/>
              <a:t> it </a:t>
            </a:r>
            <a:r>
              <a:rPr lang="en-US" sz="2400" dirty="0"/>
              <a:t>receives confirmation from the receiver</a:t>
            </a:r>
          </a:p>
          <a:p>
            <a:r>
              <a:rPr lang="en-US" sz="2400" dirty="0"/>
              <a:t>Then sends the next frame</a:t>
            </a:r>
          </a:p>
          <a:p>
            <a:r>
              <a:rPr lang="en-GB" sz="2400" dirty="0"/>
              <a:t>Thus </a:t>
            </a:r>
            <a:r>
              <a:rPr lang="en-GB" sz="2400" u="sng" dirty="0"/>
              <a:t>Flow </a:t>
            </a:r>
            <a:r>
              <a:rPr lang="en-GB" sz="2400" u="sng" dirty="0"/>
              <a:t>Control</a:t>
            </a:r>
            <a:endParaRPr lang="en-US" sz="2400" dirty="0"/>
          </a:p>
        </p:txBody>
      </p:sp>
      <p:sp>
        <p:nvSpPr>
          <p:cNvPr id="3" name="Title 2"/>
          <p:cNvSpPr>
            <a:spLocks noGrp="1"/>
          </p:cNvSpPr>
          <p:nvPr>
            <p:ph type="title" idx="4294967295"/>
          </p:nvPr>
        </p:nvSpPr>
        <p:spPr>
          <a:xfrm>
            <a:off x="0" y="274638"/>
            <a:ext cx="10972800" cy="1143000"/>
          </a:xfrm>
          <a:prstGeom prst="rect">
            <a:avLst/>
          </a:prstGeom>
        </p:spPr>
        <p:txBody>
          <a:bodyPr>
            <a:normAutofit/>
          </a:bodyPr>
          <a:lstStyle/>
          <a:p>
            <a:r>
              <a:rPr lang="en-US" sz="3200" dirty="0"/>
              <a:t>Stop-And-Wait</a:t>
            </a:r>
            <a:endParaRPr lang="en-US" sz="3200" dirty="0"/>
          </a:p>
        </p:txBody>
      </p:sp>
      <p:pic>
        <p:nvPicPr>
          <p:cNvPr id="4"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37564" y="1600201"/>
            <a:ext cx="4267200" cy="3925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19105674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39350" y="644691"/>
            <a:ext cx="11343050" cy="5527509"/>
          </a:xfrm>
        </p:spPr>
        <p:txBody>
          <a:bodyPr>
            <a:normAutofit/>
          </a:bodyPr>
          <a:lstStyle/>
          <a:p>
            <a:r>
              <a:rPr lang="en-GB" sz="2400" dirty="0"/>
              <a:t>In reality noiseless (error-free) channels do </a:t>
            </a:r>
            <a:r>
              <a:rPr lang="en-GB" sz="2400" b="1" dirty="0">
                <a:solidFill>
                  <a:srgbClr val="FF0000"/>
                </a:solidFill>
              </a:rPr>
              <a:t>not</a:t>
            </a:r>
            <a:r>
              <a:rPr lang="en-GB" sz="2400" dirty="0"/>
              <a:t> exist</a:t>
            </a:r>
          </a:p>
          <a:p>
            <a:r>
              <a:rPr lang="en-GB" sz="2400" dirty="0"/>
              <a:t>Therefore, in noisy channel, we need </a:t>
            </a:r>
            <a:r>
              <a:rPr lang="en-GB" sz="2400" i="1" u="sng" dirty="0"/>
              <a:t>error control</a:t>
            </a:r>
            <a:r>
              <a:rPr lang="en-GB" sz="2400" u="sng" dirty="0"/>
              <a:t> as well</a:t>
            </a:r>
            <a:endParaRPr lang="en-GB" sz="2400" dirty="0"/>
          </a:p>
          <a:p>
            <a:r>
              <a:rPr lang="en-US" sz="2400" dirty="0"/>
              <a:t>Error control in the data link layer is based on </a:t>
            </a:r>
            <a:r>
              <a:rPr lang="en-US" sz="2400" dirty="0"/>
              <a:t>Automatic Repeat </a:t>
            </a:r>
            <a:r>
              <a:rPr lang="en-US" sz="2400" dirty="0"/>
              <a:t>R</a:t>
            </a:r>
            <a:r>
              <a:rPr lang="en-US" sz="2400" dirty="0"/>
              <a:t>equest (</a:t>
            </a:r>
            <a:r>
              <a:rPr lang="en-US" sz="2400" u="sng" dirty="0"/>
              <a:t>ARQ</a:t>
            </a:r>
            <a:r>
              <a:rPr lang="en-US" sz="2400" dirty="0"/>
              <a:t>)</a:t>
            </a:r>
            <a:endParaRPr lang="en-GB" sz="2400" dirty="0"/>
          </a:p>
        </p:txBody>
      </p:sp>
      <p:sp>
        <p:nvSpPr>
          <p:cNvPr id="4" name="Date Placeholder 3"/>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5" name="Slide Number Placeholder 4"/>
          <p:cNvSpPr>
            <a:spLocks noGrp="1"/>
          </p:cNvSpPr>
          <p:nvPr>
            <p:ph type="sldNum" sz="quarter" idx="4294967295"/>
          </p:nvPr>
        </p:nvSpPr>
        <p:spPr>
          <a:xfrm>
            <a:off x="11704638" y="6408738"/>
            <a:ext cx="487362" cy="365125"/>
          </a:xfrm>
          <a:prstGeom prst="rect">
            <a:avLst/>
          </a:prstGeom>
        </p:spPr>
        <p:txBody>
          <a:bodyPr/>
          <a:lstStyle/>
          <a:p>
            <a:fld id="{54FD0B74-2E5A-9E45-8B0D-D02317EDCBEA}" type="slidenum">
              <a:rPr lang="en-US">
                <a:solidFill>
                  <a:prstClr val="black"/>
                </a:solidFill>
                <a:latin typeface="Lucida Sans Unicode"/>
              </a:rPr>
              <a:pPr/>
              <a:t>23</a:t>
            </a:fld>
            <a:endParaRPr lang="en-US">
              <a:solidFill>
                <a:prstClr val="black"/>
              </a:solidFill>
              <a:latin typeface="Lucida Sans Unicode"/>
            </a:endParaRPr>
          </a:p>
        </p:txBody>
      </p:sp>
      <p:sp>
        <p:nvSpPr>
          <p:cNvPr id="2" name="Title 1"/>
          <p:cNvSpPr>
            <a:spLocks noGrp="1"/>
          </p:cNvSpPr>
          <p:nvPr>
            <p:ph type="title" idx="4294967295"/>
          </p:nvPr>
        </p:nvSpPr>
        <p:spPr>
          <a:xfrm>
            <a:off x="0" y="274638"/>
            <a:ext cx="10972800" cy="1143000"/>
          </a:xfrm>
          <a:prstGeom prst="rect">
            <a:avLst/>
          </a:prstGeom>
        </p:spPr>
        <p:txBody>
          <a:bodyPr>
            <a:normAutofit/>
          </a:bodyPr>
          <a:lstStyle/>
          <a:p>
            <a:r>
              <a:rPr lang="en-GB" sz="3200" dirty="0"/>
              <a:t>Noisy Channel</a:t>
            </a:r>
            <a:endParaRPr lang="en-GB" sz="3200" dirty="0"/>
          </a:p>
        </p:txBody>
      </p:sp>
    </p:spTree>
    <p:extLst>
      <p:ext uri="{BB962C8B-B14F-4D97-AF65-F5344CB8AC3E}">
        <p14:creationId xmlns:p14="http://schemas.microsoft.com/office/powerpoint/2010/main" val="42408159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3"/>
          <p:cNvSpPr>
            <a:spLocks noGrp="1" noChangeArrowheads="1"/>
          </p:cNvSpPr>
          <p:nvPr>
            <p:ph type="body" sz="quarter" idx="10"/>
          </p:nvPr>
        </p:nvSpPr>
        <p:spPr>
          <a:xfrm>
            <a:off x="533400" y="3505200"/>
            <a:ext cx="5664629" cy="768085"/>
          </a:xfrm>
        </p:spPr>
        <p:txBody>
          <a:bodyPr/>
          <a:lstStyle/>
          <a:p>
            <a:pPr marL="342900" indent="-342900"/>
            <a:r>
              <a:rPr lang="en-US" sz="2400" dirty="0"/>
              <a:t>Stop and wait</a:t>
            </a:r>
          </a:p>
          <a:p>
            <a:pPr marL="342900" indent="-342900"/>
            <a:endParaRPr lang="en-US" sz="2400" dirty="0"/>
          </a:p>
          <a:p>
            <a:pPr marL="342900" indent="-342900"/>
            <a:r>
              <a:rPr lang="en-US" sz="2400" dirty="0"/>
              <a:t>Go back N</a:t>
            </a:r>
          </a:p>
          <a:p>
            <a:pPr marL="342900" indent="-342900"/>
            <a:endParaRPr lang="en-US" sz="2400" dirty="0"/>
          </a:p>
          <a:p>
            <a:pPr marL="342900" indent="-342900"/>
            <a:r>
              <a:rPr lang="en-US" sz="2400" dirty="0"/>
              <a:t>Selective repeat</a:t>
            </a:r>
          </a:p>
          <a:p>
            <a:pPr marL="342900" indent="-342900"/>
            <a:endParaRPr lang="en-US" sz="3600" dirty="0"/>
          </a:p>
        </p:txBody>
      </p:sp>
      <p:sp>
        <p:nvSpPr>
          <p:cNvPr id="18434" name="Rectangle 2"/>
          <p:cNvSpPr>
            <a:spLocks noGrp="1" noChangeArrowheads="1"/>
          </p:cNvSpPr>
          <p:nvPr>
            <p:ph type="title" idx="4294967295"/>
          </p:nvPr>
        </p:nvSpPr>
        <p:spPr>
          <a:xfrm>
            <a:off x="2133600" y="152400"/>
            <a:ext cx="10972800" cy="1143000"/>
          </a:xfrm>
          <a:prstGeom prst="rect">
            <a:avLst/>
          </a:prstGeom>
        </p:spPr>
        <p:txBody>
          <a:bodyPr>
            <a:normAutofit/>
          </a:bodyPr>
          <a:lstStyle/>
          <a:p>
            <a:r>
              <a:rPr lang="en-US" sz="3200" dirty="0"/>
              <a:t>Automatic Repeat Request (ARQ)</a:t>
            </a:r>
          </a:p>
        </p:txBody>
      </p:sp>
    </p:spTree>
    <p:extLst>
      <p:ext uri="{BB962C8B-B14F-4D97-AF65-F5344CB8AC3E}">
        <p14:creationId xmlns:p14="http://schemas.microsoft.com/office/powerpoint/2010/main" val="396761423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body" sz="quarter" idx="10"/>
          </p:nvPr>
        </p:nvSpPr>
        <p:spPr>
          <a:xfrm>
            <a:off x="239350" y="1983979"/>
            <a:ext cx="11343050" cy="2892821"/>
          </a:xfrm>
        </p:spPr>
        <p:txBody>
          <a:bodyPr/>
          <a:lstStyle/>
          <a:p>
            <a:pPr marL="342900" indent="-342900"/>
            <a:r>
              <a:rPr lang="en-US" sz="2800" dirty="0"/>
              <a:t>It is the </a:t>
            </a:r>
            <a:r>
              <a:rPr lang="en-US" sz="2800" dirty="0" smtClean="0"/>
              <a:t>simplest (</a:t>
            </a:r>
            <a:r>
              <a:rPr lang="en-US" sz="2800" dirty="0" err="1" smtClean="0"/>
              <a:t>i</a:t>
            </a:r>
            <a:r>
              <a:rPr lang="en-US" sz="2800" dirty="0" smtClean="0"/>
              <a:t>) </a:t>
            </a:r>
            <a:r>
              <a:rPr lang="en-US" sz="2800" b="1" u="sng" dirty="0" smtClean="0"/>
              <a:t>flow</a:t>
            </a:r>
            <a:r>
              <a:rPr lang="en-US" sz="2800" dirty="0" smtClean="0"/>
              <a:t> </a:t>
            </a:r>
            <a:r>
              <a:rPr lang="en-US" sz="2800" dirty="0"/>
              <a:t>and </a:t>
            </a:r>
            <a:r>
              <a:rPr lang="en-US" sz="2800" dirty="0" smtClean="0"/>
              <a:t>(ii) </a:t>
            </a:r>
            <a:r>
              <a:rPr lang="en-US" sz="2800" b="1" u="sng" dirty="0" smtClean="0"/>
              <a:t>error</a:t>
            </a:r>
            <a:r>
              <a:rPr lang="en-US" sz="2800" dirty="0" smtClean="0"/>
              <a:t> </a:t>
            </a:r>
            <a:r>
              <a:rPr lang="en-US" sz="2800" dirty="0"/>
              <a:t>control mechanism</a:t>
            </a:r>
          </a:p>
          <a:p>
            <a:pPr marL="342900" indent="-342900"/>
            <a:r>
              <a:rPr lang="en-US" sz="2800" dirty="0"/>
              <a:t>Source transmits frame &amp; </a:t>
            </a:r>
            <a:r>
              <a:rPr lang="en-US" sz="2800" i="1" u="sng" dirty="0"/>
              <a:t>keeps a copy</a:t>
            </a:r>
          </a:p>
          <a:p>
            <a:pPr marL="342900" indent="-342900"/>
            <a:r>
              <a:rPr lang="en-US" sz="2800" dirty="0"/>
              <a:t>Destination receives frame and replies with acknowledgement</a:t>
            </a:r>
          </a:p>
          <a:p>
            <a:pPr marL="342900" indent="-342900"/>
            <a:r>
              <a:rPr lang="en-US" sz="2800" dirty="0"/>
              <a:t>Source </a:t>
            </a:r>
            <a:r>
              <a:rPr lang="en-US" sz="2800" u="sng" dirty="0"/>
              <a:t>waits</a:t>
            </a:r>
            <a:r>
              <a:rPr lang="en-US" sz="2800" dirty="0"/>
              <a:t> for </a:t>
            </a:r>
            <a:r>
              <a:rPr lang="en-US" sz="2800" u="sng" dirty="0"/>
              <a:t>ACK</a:t>
            </a:r>
            <a:r>
              <a:rPr lang="en-US" sz="2800" dirty="0"/>
              <a:t> before sending next frame</a:t>
            </a:r>
          </a:p>
        </p:txBody>
      </p:sp>
      <p:sp>
        <p:nvSpPr>
          <p:cNvPr id="4" name="Date Placeholder 3"/>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6" name="Slide Number Placeholder 5"/>
          <p:cNvSpPr>
            <a:spLocks noGrp="1"/>
          </p:cNvSpPr>
          <p:nvPr>
            <p:ph type="sldNum" sz="quarter" idx="4294967295"/>
          </p:nvPr>
        </p:nvSpPr>
        <p:spPr>
          <a:xfrm>
            <a:off x="11704638" y="6408738"/>
            <a:ext cx="487362" cy="365125"/>
          </a:xfrm>
          <a:prstGeom prst="rect">
            <a:avLst/>
          </a:prstGeom>
        </p:spPr>
        <p:txBody>
          <a:bodyPr/>
          <a:lstStyle/>
          <a:p>
            <a:fld id="{38D53501-F923-1C42-8FF7-A8F301C76293}" type="slidenum">
              <a:rPr lang="en-US">
                <a:solidFill>
                  <a:prstClr val="black"/>
                </a:solidFill>
                <a:latin typeface="Lucida Sans Unicode"/>
              </a:rPr>
              <a:pPr/>
              <a:t>25</a:t>
            </a:fld>
            <a:endParaRPr lang="en-US">
              <a:solidFill>
                <a:prstClr val="black"/>
              </a:solidFill>
              <a:latin typeface="Lucida Sans Unicode"/>
            </a:endParaRPr>
          </a:p>
        </p:txBody>
      </p:sp>
      <p:sp>
        <p:nvSpPr>
          <p:cNvPr id="21506" name="Rectangle 2"/>
          <p:cNvSpPr>
            <a:spLocks noGrp="1" noChangeArrowheads="1"/>
          </p:cNvSpPr>
          <p:nvPr>
            <p:ph type="title" idx="4294967295"/>
          </p:nvPr>
        </p:nvSpPr>
        <p:spPr>
          <a:xfrm>
            <a:off x="1524000" y="75010"/>
            <a:ext cx="10972800" cy="1143000"/>
          </a:xfrm>
          <a:prstGeom prst="rect">
            <a:avLst/>
          </a:prstGeom>
        </p:spPr>
        <p:txBody>
          <a:bodyPr/>
          <a:lstStyle/>
          <a:p>
            <a:r>
              <a:rPr lang="en-US" dirty="0"/>
              <a:t>Stop and Wait ARQ</a:t>
            </a:r>
          </a:p>
        </p:txBody>
      </p:sp>
    </p:spTree>
    <p:extLst>
      <p:ext uri="{BB962C8B-B14F-4D97-AF65-F5344CB8AC3E}">
        <p14:creationId xmlns:p14="http://schemas.microsoft.com/office/powerpoint/2010/main" val="391038407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3"/>
          <p:cNvSpPr>
            <a:spLocks noGrp="1" noChangeArrowheads="1"/>
          </p:cNvSpPr>
          <p:nvPr>
            <p:ph type="body" sz="quarter" idx="10"/>
          </p:nvPr>
        </p:nvSpPr>
        <p:spPr>
          <a:xfrm>
            <a:off x="381000" y="1143000"/>
            <a:ext cx="10591800" cy="3657600"/>
          </a:xfrm>
        </p:spPr>
        <p:txBody>
          <a:bodyPr/>
          <a:lstStyle/>
          <a:p>
            <a:pPr marL="342900" indent="-342900"/>
            <a:r>
              <a:rPr lang="en-US" sz="2000" dirty="0"/>
              <a:t>If received frame damaged, discard it</a:t>
            </a:r>
          </a:p>
          <a:p>
            <a:pPr marL="742950" lvl="1" indent="-285750"/>
            <a:r>
              <a:rPr lang="en-US" sz="2000" dirty="0"/>
              <a:t>Transmitter has timeout</a:t>
            </a:r>
          </a:p>
          <a:p>
            <a:pPr marL="742950" lvl="1" indent="-285750"/>
            <a:r>
              <a:rPr lang="en-US" sz="2000" dirty="0"/>
              <a:t>If no ACK within timeout, retransmit</a:t>
            </a:r>
          </a:p>
          <a:p>
            <a:pPr marL="342900" indent="-342900"/>
            <a:r>
              <a:rPr lang="en-US" sz="2000" u="sng" dirty="0"/>
              <a:t>Numbering</a:t>
            </a:r>
            <a:r>
              <a:rPr lang="en-US" sz="2000" dirty="0"/>
              <a:t> the frames </a:t>
            </a:r>
            <a:r>
              <a:rPr lang="en-US" sz="2000" u="sng" dirty="0"/>
              <a:t>prevents</a:t>
            </a:r>
            <a:r>
              <a:rPr lang="en-US" sz="2000" dirty="0"/>
              <a:t> the retaining of duplicate frames</a:t>
            </a:r>
          </a:p>
          <a:p>
            <a:pPr marL="742950" lvl="1" indent="-285750"/>
            <a:r>
              <a:rPr lang="en-US" sz="2000" dirty="0"/>
              <a:t>ACK number defines the number of </a:t>
            </a:r>
            <a:r>
              <a:rPr lang="en-US" sz="2000" u="sng" dirty="0"/>
              <a:t>next expected frame</a:t>
            </a:r>
          </a:p>
          <a:p>
            <a:pPr marL="742950" lvl="1" indent="-285750"/>
            <a:r>
              <a:rPr lang="en-US" sz="2000" dirty="0"/>
              <a:t>Use </a:t>
            </a:r>
            <a:r>
              <a:rPr lang="en-US" sz="2000" b="1" dirty="0"/>
              <a:t>ACK0</a:t>
            </a:r>
            <a:r>
              <a:rPr lang="en-US" sz="2000" dirty="0"/>
              <a:t> and </a:t>
            </a:r>
            <a:r>
              <a:rPr lang="en-US" sz="2000" b="1" dirty="0"/>
              <a:t>ACK1</a:t>
            </a:r>
          </a:p>
        </p:txBody>
      </p:sp>
      <p:sp>
        <p:nvSpPr>
          <p:cNvPr id="23554" name="Rectangle 2"/>
          <p:cNvSpPr>
            <a:spLocks noGrp="1" noChangeArrowheads="1"/>
          </p:cNvSpPr>
          <p:nvPr>
            <p:ph type="title" idx="4294967295"/>
          </p:nvPr>
        </p:nvSpPr>
        <p:spPr>
          <a:xfrm>
            <a:off x="6735763" y="0"/>
            <a:ext cx="5456237" cy="1143000"/>
          </a:xfrm>
          <a:prstGeom prst="rect">
            <a:avLst/>
          </a:prstGeom>
        </p:spPr>
        <p:txBody>
          <a:bodyPr/>
          <a:lstStyle/>
          <a:p>
            <a:r>
              <a:rPr lang="en-US" dirty="0"/>
              <a:t>Stop and Wait ARQ</a:t>
            </a:r>
          </a:p>
        </p:txBody>
      </p:sp>
    </p:spTree>
    <p:extLst>
      <p:ext uri="{BB962C8B-B14F-4D97-AF65-F5344CB8AC3E}">
        <p14:creationId xmlns:p14="http://schemas.microsoft.com/office/powerpoint/2010/main" val="50852499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3"/>
          <p:cNvSpPr>
            <a:spLocks noGrp="1" noChangeArrowheads="1"/>
          </p:cNvSpPr>
          <p:nvPr>
            <p:ph type="body" sz="quarter" idx="10"/>
          </p:nvPr>
        </p:nvSpPr>
        <p:spPr>
          <a:xfrm>
            <a:off x="232660" y="1143000"/>
            <a:ext cx="10657250" cy="3733800"/>
          </a:xfrm>
        </p:spPr>
        <p:txBody>
          <a:bodyPr/>
          <a:lstStyle/>
          <a:p>
            <a:pPr marL="609600" indent="-609600"/>
            <a:r>
              <a:rPr lang="en-US" sz="2800" dirty="0"/>
              <a:t>We can have four different situations in the transmission of a frame:</a:t>
            </a:r>
          </a:p>
          <a:p>
            <a:pPr marL="982663" lvl="1" indent="-533400">
              <a:buFont typeface="Wingdings" charset="0"/>
              <a:buAutoNum type="arabicPeriod"/>
            </a:pPr>
            <a:r>
              <a:rPr lang="en-US" dirty="0"/>
              <a:t>Normal operation</a:t>
            </a:r>
          </a:p>
          <a:p>
            <a:pPr marL="982663" lvl="1" indent="-533400">
              <a:buFont typeface="Wingdings" charset="0"/>
              <a:buAutoNum type="arabicPeriod"/>
            </a:pPr>
            <a:r>
              <a:rPr lang="en-US" dirty="0"/>
              <a:t>Loss </a:t>
            </a:r>
            <a:r>
              <a:rPr lang="en-US" dirty="0" smtClean="0"/>
              <a:t>of frame (or Damaged frame) </a:t>
            </a:r>
            <a:endParaRPr lang="en-US" dirty="0"/>
          </a:p>
          <a:p>
            <a:pPr marL="982663" lvl="1" indent="-533400">
              <a:buFont typeface="Wingdings" charset="0"/>
              <a:buAutoNum type="arabicPeriod"/>
            </a:pPr>
            <a:r>
              <a:rPr lang="en-US" dirty="0"/>
              <a:t>Loss of </a:t>
            </a:r>
            <a:r>
              <a:rPr lang="en-US" dirty="0" smtClean="0"/>
              <a:t>ACK (or Damaged ACK) </a:t>
            </a:r>
            <a:endParaRPr lang="en-US" dirty="0"/>
          </a:p>
          <a:p>
            <a:pPr marL="982663" lvl="1" indent="-533400">
              <a:buFont typeface="Wingdings" charset="0"/>
              <a:buAutoNum type="arabicPeriod"/>
            </a:pPr>
            <a:r>
              <a:rPr lang="en-US" dirty="0"/>
              <a:t>Delay of ACK</a:t>
            </a:r>
          </a:p>
        </p:txBody>
      </p:sp>
      <p:sp>
        <p:nvSpPr>
          <p:cNvPr id="33794" name="Rectangle 2"/>
          <p:cNvSpPr>
            <a:spLocks noGrp="1" noChangeArrowheads="1"/>
          </p:cNvSpPr>
          <p:nvPr>
            <p:ph type="title" idx="4294967295"/>
          </p:nvPr>
        </p:nvSpPr>
        <p:spPr>
          <a:xfrm>
            <a:off x="4953000" y="0"/>
            <a:ext cx="7239000" cy="1143000"/>
          </a:xfrm>
          <a:prstGeom prst="rect">
            <a:avLst/>
          </a:prstGeom>
        </p:spPr>
        <p:txBody>
          <a:bodyPr/>
          <a:lstStyle/>
          <a:p>
            <a:r>
              <a:rPr lang="en-US" dirty="0"/>
              <a:t>Operation of Stop and Wait</a:t>
            </a:r>
          </a:p>
        </p:txBody>
      </p:sp>
    </p:spTree>
    <p:extLst>
      <p:ext uri="{BB962C8B-B14F-4D97-AF65-F5344CB8AC3E}">
        <p14:creationId xmlns:p14="http://schemas.microsoft.com/office/powerpoint/2010/main" val="134038254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35" name="Rectangle 11"/>
          <p:cNvSpPr>
            <a:spLocks noGrp="1" noChangeArrowheads="1"/>
          </p:cNvSpPr>
          <p:nvPr>
            <p:ph type="title" idx="4294967295"/>
          </p:nvPr>
        </p:nvSpPr>
        <p:spPr>
          <a:xfrm>
            <a:off x="7543800" y="14514"/>
            <a:ext cx="4648200" cy="1143000"/>
          </a:xfrm>
          <a:prstGeom prst="rect">
            <a:avLst/>
          </a:prstGeom>
        </p:spPr>
        <p:txBody>
          <a:bodyPr>
            <a:normAutofit/>
          </a:bodyPr>
          <a:lstStyle/>
          <a:p>
            <a:r>
              <a:rPr lang="en-US" sz="3600" dirty="0"/>
              <a:t>1. Normal Operation</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43200" y="1219201"/>
            <a:ext cx="5981700" cy="4924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4246030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5" name="Rectangle 5"/>
          <p:cNvSpPr>
            <a:spLocks noGrp="1" noChangeArrowheads="1"/>
          </p:cNvSpPr>
          <p:nvPr>
            <p:ph type="body" sz="quarter" idx="10"/>
          </p:nvPr>
        </p:nvSpPr>
        <p:spPr>
          <a:xfrm>
            <a:off x="0" y="1219200"/>
            <a:ext cx="5664629" cy="2160984"/>
          </a:xfrm>
        </p:spPr>
        <p:txBody>
          <a:bodyPr/>
          <a:lstStyle/>
          <a:p>
            <a:r>
              <a:rPr lang="en-US" sz="2400" b="1" i="1" u="sng" dirty="0"/>
              <a:t>Lost</a:t>
            </a:r>
            <a:r>
              <a:rPr lang="en-US" sz="2400" dirty="0"/>
              <a:t> or </a:t>
            </a:r>
            <a:r>
              <a:rPr lang="en-US" sz="2400" b="1" i="1" u="sng" dirty="0"/>
              <a:t>damaged</a:t>
            </a:r>
            <a:r>
              <a:rPr lang="en-US" sz="2400" dirty="0"/>
              <a:t> frames are handled in the same manner (</a:t>
            </a:r>
            <a:r>
              <a:rPr lang="en-US" sz="2400" i="1" u="sng" dirty="0"/>
              <a:t>No ACK</a:t>
            </a:r>
            <a:r>
              <a:rPr lang="en-US" sz="2400" dirty="0"/>
              <a:t>)</a:t>
            </a:r>
          </a:p>
        </p:txBody>
      </p:sp>
      <p:sp>
        <p:nvSpPr>
          <p:cNvPr id="35842" name="Rectangle 2"/>
          <p:cNvSpPr>
            <a:spLocks noGrp="1" noChangeArrowheads="1"/>
          </p:cNvSpPr>
          <p:nvPr>
            <p:ph type="title" idx="4294967295"/>
          </p:nvPr>
        </p:nvSpPr>
        <p:spPr>
          <a:xfrm>
            <a:off x="6629400" y="0"/>
            <a:ext cx="5562600" cy="677348"/>
          </a:xfrm>
          <a:prstGeom prst="rect">
            <a:avLst/>
          </a:prstGeom>
        </p:spPr>
        <p:txBody>
          <a:bodyPr>
            <a:normAutofit/>
          </a:bodyPr>
          <a:lstStyle/>
          <a:p>
            <a:r>
              <a:rPr lang="en-US" sz="3600" dirty="0"/>
              <a:t>2. Lost or damaged frame</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909380"/>
            <a:ext cx="5353050" cy="5267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888601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914400" y="1447800"/>
            <a:ext cx="9829800" cy="923330"/>
          </a:xfrm>
          <a:prstGeom prst="rect">
            <a:avLst/>
          </a:prstGeom>
          <a:noFill/>
        </p:spPr>
        <p:txBody>
          <a:bodyPr wrap="square" rtlCol="0">
            <a:spAutoFit/>
          </a:bodyPr>
          <a:lstStyle/>
          <a:p>
            <a:pPr algn="ctr"/>
            <a:r>
              <a:rPr lang="en-US" sz="5400" dirty="0" smtClean="0"/>
              <a:t>Datalink layer</a:t>
            </a:r>
            <a:endParaRPr lang="en-US" sz="3200" dirty="0"/>
          </a:p>
        </p:txBody>
      </p:sp>
    </p:spTree>
    <p:extLst>
      <p:ext uri="{BB962C8B-B14F-4D97-AF65-F5344CB8AC3E}">
        <p14:creationId xmlns:p14="http://schemas.microsoft.com/office/powerpoint/2010/main" val="105722608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6" name="Rectangle 4"/>
          <p:cNvSpPr>
            <a:spLocks noGrp="1" noChangeArrowheads="1"/>
          </p:cNvSpPr>
          <p:nvPr>
            <p:ph type="body" sz="quarter" idx="10"/>
          </p:nvPr>
        </p:nvSpPr>
        <p:spPr>
          <a:xfrm>
            <a:off x="232093" y="1752600"/>
            <a:ext cx="6168707" cy="1828800"/>
          </a:xfrm>
        </p:spPr>
        <p:txBody>
          <a:bodyPr/>
          <a:lstStyle/>
          <a:p>
            <a:r>
              <a:rPr lang="en-US" sz="2400" dirty="0"/>
              <a:t>If ACK damaged transmitter will not recognize it</a:t>
            </a:r>
          </a:p>
          <a:p>
            <a:pPr lvl="1"/>
            <a:r>
              <a:rPr lang="en-US" sz="2000" dirty="0"/>
              <a:t>Transmitter will retransmit</a:t>
            </a:r>
          </a:p>
          <a:p>
            <a:pPr lvl="1"/>
            <a:r>
              <a:rPr lang="en-US" sz="2000" dirty="0"/>
              <a:t>Receiver </a:t>
            </a:r>
            <a:r>
              <a:rPr lang="en-US" sz="2000" dirty="0"/>
              <a:t>gets two copies of </a:t>
            </a:r>
            <a:r>
              <a:rPr lang="en-US" sz="2000" dirty="0"/>
              <a:t>frame</a:t>
            </a:r>
            <a:endParaRPr lang="en-US" sz="2000" dirty="0"/>
          </a:p>
        </p:txBody>
      </p:sp>
      <p:sp>
        <p:nvSpPr>
          <p:cNvPr id="5" name="Date Placeholder 4"/>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7" name="Slide Number Placeholder 6"/>
          <p:cNvSpPr>
            <a:spLocks noGrp="1"/>
          </p:cNvSpPr>
          <p:nvPr>
            <p:ph type="sldNum" sz="quarter" idx="4294967295"/>
          </p:nvPr>
        </p:nvSpPr>
        <p:spPr>
          <a:xfrm>
            <a:off x="11704638" y="6408738"/>
            <a:ext cx="487362" cy="365125"/>
          </a:xfrm>
          <a:prstGeom prst="rect">
            <a:avLst/>
          </a:prstGeom>
        </p:spPr>
        <p:txBody>
          <a:bodyPr/>
          <a:lstStyle/>
          <a:p>
            <a:fld id="{85A36EBB-63BC-BF46-BD79-7F0A10EAF120}" type="slidenum">
              <a:rPr lang="en-US">
                <a:solidFill>
                  <a:prstClr val="black"/>
                </a:solidFill>
                <a:latin typeface="Lucida Sans Unicode"/>
              </a:rPr>
              <a:pPr/>
              <a:t>30</a:t>
            </a:fld>
            <a:endParaRPr lang="en-US">
              <a:solidFill>
                <a:prstClr val="black"/>
              </a:solidFill>
              <a:latin typeface="Lucida Sans Unicode"/>
            </a:endParaRPr>
          </a:p>
        </p:txBody>
      </p:sp>
      <p:sp>
        <p:nvSpPr>
          <p:cNvPr id="38914" name="Rectangle 2"/>
          <p:cNvSpPr>
            <a:spLocks noGrp="1" noChangeArrowheads="1"/>
          </p:cNvSpPr>
          <p:nvPr>
            <p:ph type="title" idx="4294967295"/>
          </p:nvPr>
        </p:nvSpPr>
        <p:spPr>
          <a:xfrm>
            <a:off x="7467600" y="28845"/>
            <a:ext cx="4648200" cy="639762"/>
          </a:xfrm>
          <a:prstGeom prst="rect">
            <a:avLst/>
          </a:prstGeom>
        </p:spPr>
        <p:txBody>
          <a:bodyPr>
            <a:normAutofit/>
          </a:bodyPr>
          <a:lstStyle/>
          <a:p>
            <a:r>
              <a:rPr lang="en-US" sz="3200" dirty="0"/>
              <a:t>3. Lost or damaged ACK</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93114" y="1028733"/>
            <a:ext cx="5486400" cy="4743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1021968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4"/>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6" name="Slide Number Placeholder 6"/>
          <p:cNvSpPr>
            <a:spLocks noGrp="1"/>
          </p:cNvSpPr>
          <p:nvPr>
            <p:ph type="sldNum" sz="quarter" idx="4294967295"/>
          </p:nvPr>
        </p:nvSpPr>
        <p:spPr>
          <a:xfrm>
            <a:off x="11704638" y="6408738"/>
            <a:ext cx="487362" cy="365125"/>
          </a:xfrm>
          <a:prstGeom prst="rect">
            <a:avLst/>
          </a:prstGeom>
        </p:spPr>
        <p:txBody>
          <a:bodyPr/>
          <a:lstStyle/>
          <a:p>
            <a:fld id="{6AEA77D7-C08A-6A45-9DF3-733CDB4266DF}" type="slidenum">
              <a:rPr lang="en-US">
                <a:solidFill>
                  <a:prstClr val="black"/>
                </a:solidFill>
                <a:latin typeface="Lucida Sans Unicode"/>
              </a:rPr>
              <a:pPr/>
              <a:t>31</a:t>
            </a:fld>
            <a:endParaRPr lang="en-US">
              <a:solidFill>
                <a:prstClr val="black"/>
              </a:solidFill>
              <a:latin typeface="Lucida Sans Unicode"/>
            </a:endParaRPr>
          </a:p>
        </p:txBody>
      </p:sp>
      <p:sp>
        <p:nvSpPr>
          <p:cNvPr id="40962" name="Rectangle 2"/>
          <p:cNvSpPr>
            <a:spLocks noGrp="1" noChangeArrowheads="1"/>
          </p:cNvSpPr>
          <p:nvPr>
            <p:ph type="title" idx="4294967295"/>
          </p:nvPr>
        </p:nvSpPr>
        <p:spPr>
          <a:xfrm>
            <a:off x="7848599" y="-3629"/>
            <a:ext cx="4343400" cy="720726"/>
          </a:xfrm>
          <a:prstGeom prst="rect">
            <a:avLst/>
          </a:prstGeom>
        </p:spPr>
        <p:txBody>
          <a:bodyPr/>
          <a:lstStyle/>
          <a:p>
            <a:r>
              <a:rPr lang="en-US" dirty="0"/>
              <a:t>4. Delayed ACK</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3978" y="1143000"/>
            <a:ext cx="6288021" cy="4886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0324184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type="body" sz="quarter" idx="10"/>
          </p:nvPr>
        </p:nvSpPr>
        <p:spPr>
          <a:xfrm>
            <a:off x="152400" y="1143000"/>
            <a:ext cx="11734800" cy="4689309"/>
          </a:xfrm>
        </p:spPr>
        <p:txBody>
          <a:bodyPr>
            <a:normAutofit/>
          </a:bodyPr>
          <a:lstStyle/>
          <a:p>
            <a:pPr>
              <a:lnSpc>
                <a:spcPct val="90000"/>
              </a:lnSpc>
            </a:pPr>
            <a:r>
              <a:rPr lang="en-US" sz="2400" dirty="0"/>
              <a:t>Stop-and-Wait ARQ is </a:t>
            </a:r>
            <a:r>
              <a:rPr lang="en-US" sz="2400" b="1" dirty="0"/>
              <a:t>simple</a:t>
            </a:r>
            <a:r>
              <a:rPr lang="en-US" sz="2400" dirty="0"/>
              <a:t> but </a:t>
            </a:r>
            <a:r>
              <a:rPr lang="en-US" sz="2400" b="1" dirty="0">
                <a:solidFill>
                  <a:srgbClr val="FF0000"/>
                </a:solidFill>
              </a:rPr>
              <a:t>inefficient</a:t>
            </a:r>
          </a:p>
          <a:p>
            <a:pPr marL="109728" indent="0">
              <a:lnSpc>
                <a:spcPct val="90000"/>
              </a:lnSpc>
              <a:buNone/>
            </a:pPr>
            <a:endParaRPr lang="en-US" sz="2400" b="1" dirty="0">
              <a:solidFill>
                <a:srgbClr val="FF0000"/>
              </a:solidFill>
            </a:endParaRPr>
          </a:p>
          <a:p>
            <a:pPr>
              <a:lnSpc>
                <a:spcPct val="90000"/>
              </a:lnSpc>
            </a:pPr>
            <a:r>
              <a:rPr lang="en-US" sz="2400" dirty="0"/>
              <a:t>To improve efficiency </a:t>
            </a:r>
            <a:r>
              <a:rPr lang="en-US" sz="2400" u="sng" dirty="0"/>
              <a:t>multiple</a:t>
            </a:r>
            <a:r>
              <a:rPr lang="en-US" sz="2400" dirty="0"/>
              <a:t> frames should be in transition while waiting for </a:t>
            </a:r>
            <a:r>
              <a:rPr lang="en-US" sz="2400" dirty="0"/>
              <a:t>ACK</a:t>
            </a:r>
          </a:p>
          <a:p>
            <a:pPr marL="109728" indent="0">
              <a:lnSpc>
                <a:spcPct val="90000"/>
              </a:lnSpc>
              <a:buNone/>
            </a:pPr>
            <a:endParaRPr lang="en-US" sz="2400" dirty="0"/>
          </a:p>
          <a:p>
            <a:pPr>
              <a:lnSpc>
                <a:spcPct val="90000"/>
              </a:lnSpc>
            </a:pPr>
            <a:r>
              <a:rPr lang="en-US" sz="2400" dirty="0"/>
              <a:t>Transmitter can send </a:t>
            </a:r>
            <a:r>
              <a:rPr lang="en-US" sz="2400" i="1" dirty="0"/>
              <a:t>W </a:t>
            </a:r>
            <a:r>
              <a:rPr lang="en-US" sz="2400" dirty="0"/>
              <a:t>frames </a:t>
            </a:r>
            <a:r>
              <a:rPr lang="en-US" sz="2400" dirty="0"/>
              <a:t>without </a:t>
            </a:r>
            <a:r>
              <a:rPr lang="en-US" sz="2400" dirty="0"/>
              <a:t>ACK</a:t>
            </a:r>
          </a:p>
          <a:p>
            <a:pPr marL="109728" indent="0">
              <a:lnSpc>
                <a:spcPct val="90000"/>
              </a:lnSpc>
              <a:buNone/>
            </a:pPr>
            <a:endParaRPr lang="en-US" sz="2400" dirty="0"/>
          </a:p>
          <a:p>
            <a:pPr>
              <a:lnSpc>
                <a:spcPct val="90000"/>
              </a:lnSpc>
            </a:pPr>
            <a:r>
              <a:rPr lang="en-US" sz="2400" dirty="0"/>
              <a:t>A copy of each frame is </a:t>
            </a:r>
            <a:r>
              <a:rPr lang="en-US" sz="2400" u="sng" dirty="0"/>
              <a:t>kept</a:t>
            </a:r>
            <a:r>
              <a:rPr lang="en-US" sz="2400" dirty="0"/>
              <a:t> </a:t>
            </a:r>
            <a:r>
              <a:rPr lang="en-US" sz="2400" i="1" u="sng" dirty="0"/>
              <a:t>until</a:t>
            </a:r>
            <a:r>
              <a:rPr lang="en-US" sz="2400" dirty="0"/>
              <a:t> ACK </a:t>
            </a:r>
            <a:r>
              <a:rPr lang="en-US" sz="2400" dirty="0"/>
              <a:t>arrives</a:t>
            </a:r>
          </a:p>
          <a:p>
            <a:pPr marL="109728" indent="0">
              <a:lnSpc>
                <a:spcPct val="90000"/>
              </a:lnSpc>
              <a:buNone/>
            </a:pPr>
            <a:endParaRPr lang="en-US" sz="2400" dirty="0"/>
          </a:p>
          <a:p>
            <a:pPr>
              <a:lnSpc>
                <a:spcPct val="90000"/>
              </a:lnSpc>
            </a:pPr>
            <a:r>
              <a:rPr lang="en-US" sz="2400" dirty="0"/>
              <a:t>Each frame is </a:t>
            </a:r>
            <a:r>
              <a:rPr lang="en-US" sz="2400" dirty="0"/>
              <a:t>numbered</a:t>
            </a:r>
            <a:endParaRPr lang="en-US" sz="2400" dirty="0"/>
          </a:p>
        </p:txBody>
      </p:sp>
      <p:sp>
        <p:nvSpPr>
          <p:cNvPr id="20482" name="Rectangle 2"/>
          <p:cNvSpPr>
            <a:spLocks noGrp="1" noChangeArrowheads="1"/>
          </p:cNvSpPr>
          <p:nvPr>
            <p:ph type="title" idx="4294967295"/>
          </p:nvPr>
        </p:nvSpPr>
        <p:spPr>
          <a:xfrm>
            <a:off x="0" y="274638"/>
            <a:ext cx="10972800" cy="1143000"/>
          </a:xfrm>
          <a:prstGeom prst="rect">
            <a:avLst/>
          </a:prstGeom>
        </p:spPr>
        <p:txBody>
          <a:bodyPr>
            <a:normAutofit/>
          </a:bodyPr>
          <a:lstStyle/>
          <a:p>
            <a:r>
              <a:rPr lang="en-US" sz="3600" dirty="0"/>
              <a:t>Go-back-N </a:t>
            </a:r>
            <a:r>
              <a:rPr lang="en-US" sz="3600" dirty="0"/>
              <a:t>ARQ</a:t>
            </a:r>
          </a:p>
        </p:txBody>
      </p:sp>
    </p:spTree>
    <p:extLst>
      <p:ext uri="{BB962C8B-B14F-4D97-AF65-F5344CB8AC3E}">
        <p14:creationId xmlns:p14="http://schemas.microsoft.com/office/powerpoint/2010/main" val="334429419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type="body" sz="quarter" idx="10"/>
          </p:nvPr>
        </p:nvSpPr>
        <p:spPr>
          <a:xfrm>
            <a:off x="76200" y="1295400"/>
            <a:ext cx="11800250" cy="3851109"/>
          </a:xfrm>
        </p:spPr>
        <p:txBody>
          <a:bodyPr>
            <a:normAutofit/>
          </a:bodyPr>
          <a:lstStyle/>
          <a:p>
            <a:r>
              <a:rPr lang="en-US" sz="2400" dirty="0"/>
              <a:t>In sliding window method, multiple frames are sent by sender at a time before needing an </a:t>
            </a:r>
            <a:r>
              <a:rPr lang="en-US" sz="2400" dirty="0"/>
              <a:t>acknowledgment</a:t>
            </a:r>
          </a:p>
          <a:p>
            <a:pPr marL="109728" indent="0">
              <a:buNone/>
            </a:pPr>
            <a:endParaRPr lang="en-US" sz="2400" dirty="0"/>
          </a:p>
          <a:p>
            <a:r>
              <a:rPr lang="en-US" sz="2400" dirty="0"/>
              <a:t>Sliding window refers to an imaginary boxes that hold the frames on both sender and receiver side.</a:t>
            </a:r>
          </a:p>
        </p:txBody>
      </p:sp>
      <p:sp>
        <p:nvSpPr>
          <p:cNvPr id="3" name="Title 2"/>
          <p:cNvSpPr>
            <a:spLocks noGrp="1"/>
          </p:cNvSpPr>
          <p:nvPr>
            <p:ph type="title" idx="4294967295"/>
          </p:nvPr>
        </p:nvSpPr>
        <p:spPr>
          <a:xfrm>
            <a:off x="0" y="274638"/>
            <a:ext cx="10972800" cy="1143000"/>
          </a:xfrm>
          <a:prstGeom prst="rect">
            <a:avLst/>
          </a:prstGeom>
        </p:spPr>
        <p:txBody>
          <a:bodyPr/>
          <a:lstStyle/>
          <a:p>
            <a:r>
              <a:rPr lang="en-US" sz="3200" dirty="0"/>
              <a:t>Sliding Window</a:t>
            </a:r>
            <a:endParaRPr lang="en-US" sz="3200" dirty="0"/>
          </a:p>
        </p:txBody>
      </p:sp>
    </p:spTree>
    <p:extLst>
      <p:ext uri="{BB962C8B-B14F-4D97-AF65-F5344CB8AC3E}">
        <p14:creationId xmlns:p14="http://schemas.microsoft.com/office/powerpoint/2010/main" val="13992888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8" name="Rectangle 12"/>
          <p:cNvSpPr>
            <a:spLocks noGrp="1" noChangeArrowheads="1"/>
          </p:cNvSpPr>
          <p:nvPr>
            <p:ph type="body" sz="quarter" idx="10"/>
          </p:nvPr>
        </p:nvSpPr>
        <p:spPr>
          <a:xfrm>
            <a:off x="239350" y="644691"/>
            <a:ext cx="5664629" cy="5298909"/>
          </a:xfrm>
        </p:spPr>
        <p:txBody>
          <a:bodyPr>
            <a:normAutofit/>
          </a:bodyPr>
          <a:lstStyle/>
          <a:p>
            <a:r>
              <a:rPr lang="en-US" sz="2800" dirty="0"/>
              <a:t>Sender uses a window to hold frames until ACK</a:t>
            </a:r>
          </a:p>
          <a:p>
            <a:r>
              <a:rPr lang="en-US" sz="2800" dirty="0"/>
              <a:t>Frames on </a:t>
            </a:r>
            <a:r>
              <a:rPr lang="en-US" sz="2800" b="1" dirty="0"/>
              <a:t>left</a:t>
            </a:r>
            <a:r>
              <a:rPr lang="en-US" sz="2800" dirty="0"/>
              <a:t> of window are </a:t>
            </a:r>
            <a:r>
              <a:rPr lang="en-US" sz="2800" u="sng" dirty="0"/>
              <a:t>acknowledged</a:t>
            </a:r>
          </a:p>
          <a:p>
            <a:r>
              <a:rPr lang="en-US" sz="2800" dirty="0"/>
              <a:t>Frames on </a:t>
            </a:r>
            <a:r>
              <a:rPr lang="en-US" sz="2800" b="1" dirty="0"/>
              <a:t>right</a:t>
            </a:r>
            <a:r>
              <a:rPr lang="en-US" sz="2800" dirty="0"/>
              <a:t> </a:t>
            </a:r>
            <a:r>
              <a:rPr lang="en-US" sz="2800" u="sng" dirty="0">
                <a:solidFill>
                  <a:srgbClr val="FF0000"/>
                </a:solidFill>
              </a:rPr>
              <a:t>can</a:t>
            </a:r>
            <a:r>
              <a:rPr lang="ja-JP" altLang="en-US" sz="2800" u="sng" dirty="0">
                <a:solidFill>
                  <a:srgbClr val="FF0000"/>
                </a:solidFill>
                <a:latin typeface="Arial"/>
              </a:rPr>
              <a:t>’</a:t>
            </a:r>
            <a:r>
              <a:rPr lang="en-US" sz="2800" u="sng" dirty="0">
                <a:solidFill>
                  <a:srgbClr val="FF0000"/>
                </a:solidFill>
              </a:rPr>
              <a:t>t</a:t>
            </a:r>
            <a:r>
              <a:rPr lang="en-US" sz="2800" dirty="0"/>
              <a:t> </a:t>
            </a:r>
            <a:r>
              <a:rPr lang="en-US" sz="2800" u="sng" dirty="0"/>
              <a:t>be sent</a:t>
            </a:r>
            <a:r>
              <a:rPr lang="en-US" sz="2800" dirty="0"/>
              <a:t> </a:t>
            </a:r>
            <a:r>
              <a:rPr lang="en-US" sz="2800" i="1" u="sng" dirty="0"/>
              <a:t>until</a:t>
            </a:r>
            <a:r>
              <a:rPr lang="en-US" sz="2800" dirty="0"/>
              <a:t> window slides over</a:t>
            </a:r>
          </a:p>
        </p:txBody>
      </p:sp>
      <p:sp>
        <p:nvSpPr>
          <p:cNvPr id="55307" name="Rectangle 11"/>
          <p:cNvSpPr>
            <a:spLocks noGrp="1" noChangeArrowheads="1"/>
          </p:cNvSpPr>
          <p:nvPr>
            <p:ph type="title" idx="4294967295"/>
          </p:nvPr>
        </p:nvSpPr>
        <p:spPr>
          <a:xfrm>
            <a:off x="7315200" y="34529"/>
            <a:ext cx="4876800" cy="727471"/>
          </a:xfrm>
          <a:prstGeom prst="rect">
            <a:avLst/>
          </a:prstGeom>
        </p:spPr>
        <p:txBody>
          <a:bodyPr>
            <a:normAutofit/>
          </a:bodyPr>
          <a:lstStyle/>
          <a:p>
            <a:r>
              <a:rPr lang="en-US" sz="3600" dirty="0"/>
              <a:t>Sender sliding window</a:t>
            </a:r>
          </a:p>
        </p:txBody>
      </p:sp>
      <p:pic>
        <p:nvPicPr>
          <p:cNvPr id="55306"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2119" y="914400"/>
            <a:ext cx="5156200" cy="2881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141778099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4"/>
          <p:cNvSpPr>
            <a:spLocks noGrp="1" noChangeArrowheads="1"/>
          </p:cNvSpPr>
          <p:nvPr>
            <p:ph type="body" sz="quarter" idx="10"/>
          </p:nvPr>
        </p:nvSpPr>
        <p:spPr>
          <a:xfrm>
            <a:off x="152401" y="780480"/>
            <a:ext cx="11887200" cy="2800920"/>
          </a:xfrm>
        </p:spPr>
        <p:txBody>
          <a:bodyPr/>
          <a:lstStyle/>
          <a:p>
            <a:r>
              <a:rPr lang="en-US" sz="2800" dirty="0"/>
              <a:t>The size of window at receiver is </a:t>
            </a:r>
            <a:r>
              <a:rPr lang="en-US" sz="2800" b="1" dirty="0"/>
              <a:t>1</a:t>
            </a:r>
          </a:p>
          <a:p>
            <a:r>
              <a:rPr lang="en-US" sz="2800" dirty="0"/>
              <a:t>The receiver is always waiting for a </a:t>
            </a:r>
            <a:r>
              <a:rPr lang="en-US" sz="2800" b="1" i="1" dirty="0">
                <a:solidFill>
                  <a:srgbClr val="0070C0"/>
                </a:solidFill>
              </a:rPr>
              <a:t>specific</a:t>
            </a:r>
            <a:r>
              <a:rPr lang="en-US" sz="2800" dirty="0"/>
              <a:t> </a:t>
            </a:r>
            <a:r>
              <a:rPr lang="en-US" sz="2800" b="1" i="1" dirty="0">
                <a:solidFill>
                  <a:srgbClr val="0070C0"/>
                </a:solidFill>
              </a:rPr>
              <a:t>frame</a:t>
            </a:r>
            <a:r>
              <a:rPr lang="en-US" sz="2800" dirty="0"/>
              <a:t> to arrive in a </a:t>
            </a:r>
            <a:r>
              <a:rPr lang="en-US" sz="2800" b="1" i="1" dirty="0">
                <a:solidFill>
                  <a:srgbClr val="0070C0"/>
                </a:solidFill>
              </a:rPr>
              <a:t>specific order</a:t>
            </a:r>
          </a:p>
        </p:txBody>
      </p:sp>
      <p:sp>
        <p:nvSpPr>
          <p:cNvPr id="68611" name="Rectangle 3"/>
          <p:cNvSpPr>
            <a:spLocks noGrp="1" noChangeArrowheads="1"/>
          </p:cNvSpPr>
          <p:nvPr>
            <p:ph type="title" idx="4294967295"/>
          </p:nvPr>
        </p:nvSpPr>
        <p:spPr>
          <a:xfrm>
            <a:off x="5576207" y="0"/>
            <a:ext cx="6615793" cy="789383"/>
          </a:xfrm>
          <a:prstGeom prst="rect">
            <a:avLst/>
          </a:prstGeom>
        </p:spPr>
        <p:txBody>
          <a:bodyPr/>
          <a:lstStyle/>
          <a:p>
            <a:r>
              <a:rPr lang="en-US" b="1" dirty="0"/>
              <a:t>Receiver</a:t>
            </a:r>
            <a:r>
              <a:rPr lang="en-US" dirty="0"/>
              <a:t> sliding window</a:t>
            </a:r>
          </a:p>
        </p:txBody>
      </p:sp>
      <p:pic>
        <p:nvPicPr>
          <p:cNvPr id="68615"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9921" y="3352800"/>
            <a:ext cx="6426200" cy="273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122606023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3"/>
          <p:cNvSpPr>
            <a:spLocks noGrp="1" noChangeArrowheads="1"/>
          </p:cNvSpPr>
          <p:nvPr>
            <p:ph type="body" sz="quarter" idx="10"/>
          </p:nvPr>
        </p:nvSpPr>
        <p:spPr>
          <a:xfrm>
            <a:off x="239350" y="1143000"/>
            <a:ext cx="11800250" cy="4953000"/>
          </a:xfrm>
        </p:spPr>
        <p:txBody>
          <a:bodyPr/>
          <a:lstStyle/>
          <a:p>
            <a:pPr marL="342900" indent="-342900"/>
            <a:r>
              <a:rPr lang="en-US" sz="2400" dirty="0"/>
              <a:t>If no error, ACK as usual with next frame expected</a:t>
            </a:r>
          </a:p>
          <a:p>
            <a:pPr marL="342900" indent="-342900"/>
            <a:r>
              <a:rPr lang="en-US" sz="2400" dirty="0"/>
              <a:t>Receiver can send </a:t>
            </a:r>
            <a:r>
              <a:rPr lang="en-US" sz="2400" b="1" i="1" u="sng" dirty="0"/>
              <a:t>one</a:t>
            </a:r>
            <a:r>
              <a:rPr lang="en-US" sz="2400" dirty="0"/>
              <a:t> </a:t>
            </a:r>
            <a:r>
              <a:rPr lang="en-US" sz="2400" b="1" i="1" dirty="0">
                <a:solidFill>
                  <a:srgbClr val="0070C0"/>
                </a:solidFill>
              </a:rPr>
              <a:t>cumulative ACK</a:t>
            </a:r>
            <a:r>
              <a:rPr lang="en-US" sz="2400" dirty="0"/>
              <a:t> for several frames</a:t>
            </a:r>
          </a:p>
          <a:p>
            <a:pPr marL="342900" indent="-342900"/>
            <a:r>
              <a:rPr lang="en-US" sz="2400" i="1" dirty="0"/>
              <a:t>If error, </a:t>
            </a:r>
          </a:p>
          <a:p>
            <a:pPr marL="742950" lvl="1" indent="-285750"/>
            <a:r>
              <a:rPr lang="en-US" sz="2400" b="1" dirty="0"/>
              <a:t>Discard</a:t>
            </a:r>
            <a:r>
              <a:rPr lang="en-US" sz="2400" dirty="0"/>
              <a:t> </a:t>
            </a:r>
            <a:r>
              <a:rPr lang="en-US" sz="2400" u="sng" dirty="0"/>
              <a:t>that frame</a:t>
            </a:r>
            <a:r>
              <a:rPr lang="en-US" sz="2400" dirty="0"/>
              <a:t> and </a:t>
            </a:r>
            <a:r>
              <a:rPr lang="en-US" sz="2400" u="sng" dirty="0"/>
              <a:t>all future frames</a:t>
            </a:r>
            <a:r>
              <a:rPr lang="en-US" sz="2400" dirty="0"/>
              <a:t> until error frame received correctly</a:t>
            </a:r>
          </a:p>
          <a:p>
            <a:pPr marL="742950" lvl="1" indent="-285750"/>
            <a:r>
              <a:rPr lang="en-US" sz="2400" dirty="0"/>
              <a:t>Transmitter </a:t>
            </a:r>
            <a:r>
              <a:rPr lang="en-US" sz="2400" b="1" u="sng" dirty="0"/>
              <a:t>must</a:t>
            </a:r>
            <a:r>
              <a:rPr lang="en-US" sz="2400" dirty="0"/>
              <a:t> </a:t>
            </a:r>
            <a:r>
              <a:rPr lang="en-US" sz="2400" b="1" dirty="0"/>
              <a:t>go back</a:t>
            </a:r>
            <a:r>
              <a:rPr lang="en-US" sz="2400" dirty="0"/>
              <a:t> and </a:t>
            </a:r>
            <a:r>
              <a:rPr lang="en-US" sz="2400" b="1" dirty="0"/>
              <a:t>retransmit</a:t>
            </a:r>
            <a:r>
              <a:rPr lang="en-US" sz="2400" dirty="0"/>
              <a:t> </a:t>
            </a:r>
            <a:r>
              <a:rPr lang="en-US" sz="2400" u="sng" dirty="0"/>
              <a:t>that frame</a:t>
            </a:r>
            <a:r>
              <a:rPr lang="en-US" sz="2400" dirty="0"/>
              <a:t> and </a:t>
            </a:r>
            <a:r>
              <a:rPr lang="en-US" sz="2400" u="sng" dirty="0"/>
              <a:t>all subsequent </a:t>
            </a:r>
            <a:r>
              <a:rPr lang="en-US" sz="2400" u="sng" dirty="0" smtClean="0"/>
              <a:t>frames</a:t>
            </a:r>
            <a:r>
              <a:rPr lang="en-US" sz="2400" dirty="0" smtClean="0"/>
              <a:t> </a:t>
            </a:r>
            <a:br>
              <a:rPr lang="en-US" sz="2400" dirty="0" smtClean="0"/>
            </a:br>
            <a:r>
              <a:rPr lang="en-US" sz="2400" dirty="0" smtClean="0"/>
              <a:t>             </a:t>
            </a:r>
            <a:r>
              <a:rPr lang="en-US" sz="2400" i="1" dirty="0" smtClean="0"/>
              <a:t>i.e.</a:t>
            </a:r>
            <a:r>
              <a:rPr lang="en-US" sz="2400" dirty="0" smtClean="0"/>
              <a:t> </a:t>
            </a:r>
            <a:r>
              <a:rPr lang="en-US" sz="2400" b="1" dirty="0" smtClean="0"/>
              <a:t>Go-Back-N</a:t>
            </a:r>
            <a:r>
              <a:rPr lang="en-US" sz="2400" dirty="0" smtClean="0"/>
              <a:t> </a:t>
            </a:r>
            <a:endParaRPr lang="en-US" sz="2400" dirty="0"/>
          </a:p>
        </p:txBody>
      </p:sp>
      <p:sp>
        <p:nvSpPr>
          <p:cNvPr id="48130" name="Rectangle 2"/>
          <p:cNvSpPr>
            <a:spLocks noGrp="1" noChangeArrowheads="1"/>
          </p:cNvSpPr>
          <p:nvPr>
            <p:ph type="title" idx="4294967295"/>
          </p:nvPr>
        </p:nvSpPr>
        <p:spPr>
          <a:xfrm>
            <a:off x="4724400" y="0"/>
            <a:ext cx="7467600" cy="1143000"/>
          </a:xfrm>
          <a:prstGeom prst="rect">
            <a:avLst/>
          </a:prstGeom>
        </p:spPr>
        <p:txBody>
          <a:bodyPr/>
          <a:lstStyle/>
          <a:p>
            <a:r>
              <a:rPr lang="en-US" dirty="0" smtClean="0"/>
              <a:t>Go-Back-N </a:t>
            </a:r>
            <a:r>
              <a:rPr lang="en-US" dirty="0"/>
              <a:t>Acknowledgment</a:t>
            </a:r>
          </a:p>
        </p:txBody>
      </p:sp>
    </p:spTree>
    <p:extLst>
      <p:ext uri="{BB962C8B-B14F-4D97-AF65-F5344CB8AC3E}">
        <p14:creationId xmlns:p14="http://schemas.microsoft.com/office/powerpoint/2010/main" val="199967769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3" name="Rectangle 3"/>
          <p:cNvSpPr>
            <a:spLocks noGrp="1" noChangeArrowheads="1"/>
          </p:cNvSpPr>
          <p:nvPr>
            <p:ph type="body" sz="quarter" idx="10"/>
          </p:nvPr>
        </p:nvSpPr>
        <p:spPr>
          <a:xfrm>
            <a:off x="304800" y="1219200"/>
            <a:ext cx="11266851" cy="3429000"/>
          </a:xfrm>
        </p:spPr>
        <p:txBody>
          <a:bodyPr/>
          <a:lstStyle/>
          <a:p>
            <a:pPr marL="609600" indent="-609600"/>
            <a:r>
              <a:rPr lang="en-US" sz="2800" dirty="0"/>
              <a:t>We can have four different situations in the transmission of a frame:</a:t>
            </a:r>
          </a:p>
          <a:p>
            <a:pPr marL="982663" lvl="1" indent="-533400">
              <a:buFont typeface="Wingdings" charset="0"/>
              <a:buAutoNum type="arabicPeriod"/>
            </a:pPr>
            <a:r>
              <a:rPr lang="en-US" dirty="0"/>
              <a:t>Normal operation</a:t>
            </a:r>
          </a:p>
          <a:p>
            <a:pPr marL="982663" lvl="1" indent="-533400">
              <a:buFont typeface="Wingdings" charset="0"/>
              <a:buAutoNum type="arabicPeriod"/>
            </a:pPr>
            <a:r>
              <a:rPr lang="en-US" dirty="0"/>
              <a:t>Loss of </a:t>
            </a:r>
            <a:r>
              <a:rPr lang="en-US" dirty="0" smtClean="0"/>
              <a:t>frame (or Damaged frame)</a:t>
            </a:r>
            <a:endParaRPr lang="en-US" dirty="0"/>
          </a:p>
          <a:p>
            <a:pPr marL="982663" lvl="1" indent="-533400">
              <a:buFont typeface="Wingdings" charset="0"/>
              <a:buAutoNum type="arabicPeriod"/>
            </a:pPr>
            <a:r>
              <a:rPr lang="en-US" dirty="0"/>
              <a:t>Loss of </a:t>
            </a:r>
            <a:r>
              <a:rPr lang="en-US" dirty="0" smtClean="0"/>
              <a:t>ACK (or Damaged ACK)</a:t>
            </a:r>
            <a:endParaRPr lang="en-US" dirty="0"/>
          </a:p>
          <a:p>
            <a:pPr marL="982663" lvl="1" indent="-533400">
              <a:buFont typeface="Wingdings" charset="0"/>
              <a:buAutoNum type="arabicPeriod"/>
            </a:pPr>
            <a:r>
              <a:rPr lang="en-US" dirty="0"/>
              <a:t>Delay of ACK</a:t>
            </a:r>
          </a:p>
        </p:txBody>
      </p:sp>
      <p:sp>
        <p:nvSpPr>
          <p:cNvPr id="71682" name="Rectangle 2"/>
          <p:cNvSpPr>
            <a:spLocks noGrp="1" noChangeArrowheads="1"/>
          </p:cNvSpPr>
          <p:nvPr>
            <p:ph type="title" idx="4294967295"/>
          </p:nvPr>
        </p:nvSpPr>
        <p:spPr>
          <a:xfrm>
            <a:off x="5638800" y="0"/>
            <a:ext cx="6553200" cy="639762"/>
          </a:xfrm>
          <a:prstGeom prst="rect">
            <a:avLst/>
          </a:prstGeom>
        </p:spPr>
        <p:txBody>
          <a:bodyPr/>
          <a:lstStyle/>
          <a:p>
            <a:r>
              <a:rPr lang="en-US" dirty="0"/>
              <a:t>Operation of </a:t>
            </a:r>
            <a:r>
              <a:rPr lang="en-US" dirty="0" smtClean="0"/>
              <a:t>Go-back-N</a:t>
            </a:r>
            <a:endParaRPr lang="en-US" dirty="0"/>
          </a:p>
        </p:txBody>
      </p:sp>
      <p:sp>
        <p:nvSpPr>
          <p:cNvPr id="4" name="Date Placeholder 3"/>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6" name="Slide Number Placeholder 5"/>
          <p:cNvSpPr>
            <a:spLocks noGrp="1"/>
          </p:cNvSpPr>
          <p:nvPr>
            <p:ph type="sldNum" sz="quarter" idx="4294967295"/>
          </p:nvPr>
        </p:nvSpPr>
        <p:spPr>
          <a:xfrm>
            <a:off x="11704638" y="6408738"/>
            <a:ext cx="487362" cy="365125"/>
          </a:xfrm>
          <a:prstGeom prst="rect">
            <a:avLst/>
          </a:prstGeom>
        </p:spPr>
        <p:txBody>
          <a:bodyPr/>
          <a:lstStyle/>
          <a:p>
            <a:fld id="{F7B9C320-F67A-F848-B9CC-31BACD281E32}" type="slidenum">
              <a:rPr lang="en-US">
                <a:solidFill>
                  <a:prstClr val="black"/>
                </a:solidFill>
                <a:latin typeface="Lucida Sans Unicode"/>
              </a:rPr>
              <a:pPr/>
              <a:t>37</a:t>
            </a:fld>
            <a:endParaRPr lang="en-US">
              <a:solidFill>
                <a:prstClr val="black"/>
              </a:solidFill>
              <a:latin typeface="Lucida Sans Unicode"/>
            </a:endParaRPr>
          </a:p>
        </p:txBody>
      </p:sp>
    </p:spTree>
    <p:extLst>
      <p:ext uri="{BB962C8B-B14F-4D97-AF65-F5344CB8AC3E}">
        <p14:creationId xmlns:p14="http://schemas.microsoft.com/office/powerpoint/2010/main" val="297429307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9" name="Rectangle 11"/>
          <p:cNvSpPr>
            <a:spLocks noGrp="1" noChangeArrowheads="1"/>
          </p:cNvSpPr>
          <p:nvPr>
            <p:ph type="title" idx="4294967295"/>
          </p:nvPr>
        </p:nvSpPr>
        <p:spPr>
          <a:xfrm>
            <a:off x="4572000" y="0"/>
            <a:ext cx="7620000" cy="762000"/>
          </a:xfrm>
          <a:prstGeom prst="rect">
            <a:avLst/>
          </a:prstGeom>
        </p:spPr>
        <p:txBody>
          <a:bodyPr/>
          <a:lstStyle/>
          <a:p>
            <a:r>
              <a:rPr lang="en-US" dirty="0"/>
              <a:t>1. Normal Operation</a:t>
            </a:r>
          </a:p>
        </p:txBody>
      </p:sp>
      <p:pic>
        <p:nvPicPr>
          <p:cNvPr id="58378"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7956" y="990600"/>
            <a:ext cx="6710363" cy="4819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410112342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03" name="Rectangle 11"/>
          <p:cNvSpPr>
            <a:spLocks noGrp="1" noChangeArrowheads="1"/>
          </p:cNvSpPr>
          <p:nvPr>
            <p:ph type="title" idx="4294967295"/>
          </p:nvPr>
        </p:nvSpPr>
        <p:spPr>
          <a:xfrm>
            <a:off x="5033962" y="0"/>
            <a:ext cx="7158038" cy="747713"/>
          </a:xfrm>
          <a:prstGeom prst="rect">
            <a:avLst/>
          </a:prstGeom>
        </p:spPr>
        <p:txBody>
          <a:bodyPr/>
          <a:lstStyle/>
          <a:p>
            <a:r>
              <a:rPr lang="en-US" dirty="0"/>
              <a:t>2. Lost or damaged frame</a:t>
            </a:r>
          </a:p>
        </p:txBody>
      </p:sp>
      <p:pic>
        <p:nvPicPr>
          <p:cNvPr id="59402"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1200" y="914400"/>
            <a:ext cx="6143625" cy="5583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100518480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39350" y="933715"/>
            <a:ext cx="5664629" cy="768085"/>
          </a:xfrm>
        </p:spPr>
        <p:txBody>
          <a:bodyPr/>
          <a:lstStyle/>
          <a:p>
            <a:r>
              <a:rPr lang="en-US" sz="3200" dirty="0"/>
              <a:t>Learning Outcomes</a:t>
            </a:r>
          </a:p>
        </p:txBody>
      </p:sp>
      <p:sp>
        <p:nvSpPr>
          <p:cNvPr id="3" name="Text Placeholder 2"/>
          <p:cNvSpPr>
            <a:spLocks noGrp="1"/>
          </p:cNvSpPr>
          <p:nvPr>
            <p:ph type="body" sz="quarter" idx="11"/>
          </p:nvPr>
        </p:nvSpPr>
        <p:spPr>
          <a:xfrm>
            <a:off x="239349" y="1988840"/>
            <a:ext cx="5412739" cy="4183360"/>
          </a:xfrm>
        </p:spPr>
        <p:txBody>
          <a:bodyPr/>
          <a:lstStyle/>
          <a:p>
            <a:r>
              <a:rPr lang="en-US" dirty="0"/>
              <a:t>Understanding of: </a:t>
            </a:r>
          </a:p>
          <a:p>
            <a:pPr marL="380990" indent="-380990">
              <a:buFont typeface="Wingdings" panose="05000000000000000000" pitchFamily="2" charset="2"/>
              <a:buChar char="v"/>
            </a:pPr>
            <a:r>
              <a:rPr lang="en-US" altLang="zh-CN" dirty="0">
                <a:ea typeface="PMingLiU" pitchFamily="18" charset="-120"/>
              </a:rPr>
              <a:t>Data </a:t>
            </a:r>
            <a:r>
              <a:rPr lang="en-US" altLang="zh-CN" dirty="0" smtClean="0">
                <a:ea typeface="PMingLiU" pitchFamily="18" charset="-120"/>
              </a:rPr>
              <a:t>Communication components and characteristics </a:t>
            </a:r>
            <a:endParaRPr lang="en-US" altLang="zh-CN" dirty="0">
              <a:ea typeface="PMingLiU" pitchFamily="18" charset="-120"/>
            </a:endParaRPr>
          </a:p>
        </p:txBody>
      </p:sp>
      <p:pic>
        <p:nvPicPr>
          <p:cNvPr id="4" name="Picture 3"/>
          <p:cNvPicPr>
            <a:picLocks noChangeAspect="1"/>
          </p:cNvPicPr>
          <p:nvPr/>
        </p:nvPicPr>
        <p:blipFill>
          <a:blip r:embed="rId2"/>
          <a:stretch>
            <a:fillRect/>
          </a:stretch>
        </p:blipFill>
        <p:spPr>
          <a:xfrm>
            <a:off x="5652088" y="0"/>
            <a:ext cx="6539912" cy="6781800"/>
          </a:xfrm>
          <a:prstGeom prst="rect">
            <a:avLst/>
          </a:prstGeom>
        </p:spPr>
      </p:pic>
    </p:spTree>
    <p:extLst>
      <p:ext uri="{BB962C8B-B14F-4D97-AF65-F5344CB8AC3E}">
        <p14:creationId xmlns:p14="http://schemas.microsoft.com/office/powerpoint/2010/main" val="352038835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Rectangle 3"/>
          <p:cNvSpPr>
            <a:spLocks noGrp="1" noChangeArrowheads="1"/>
          </p:cNvSpPr>
          <p:nvPr>
            <p:ph type="body" sz="quarter" idx="10"/>
          </p:nvPr>
        </p:nvSpPr>
        <p:spPr>
          <a:xfrm>
            <a:off x="239350" y="1600200"/>
            <a:ext cx="11465288" cy="3276600"/>
          </a:xfrm>
        </p:spPr>
        <p:txBody>
          <a:bodyPr/>
          <a:lstStyle/>
          <a:p>
            <a:r>
              <a:rPr lang="en-US" sz="3200" dirty="0"/>
              <a:t>If next ACK arrives before expiration of any timer then no retransmission</a:t>
            </a:r>
          </a:p>
          <a:p>
            <a:r>
              <a:rPr lang="en-US" sz="3200" dirty="0"/>
              <a:t>If next ACK arrives </a:t>
            </a:r>
            <a:r>
              <a:rPr lang="en-US" sz="3200" b="1" i="1" dirty="0"/>
              <a:t>after </a:t>
            </a:r>
            <a:r>
              <a:rPr lang="en-US" sz="3200" b="1" i="1" dirty="0" smtClean="0"/>
              <a:t>timeout</a:t>
            </a:r>
            <a:r>
              <a:rPr lang="en-US" sz="3200" dirty="0" smtClean="0"/>
              <a:t>, </a:t>
            </a:r>
            <a:r>
              <a:rPr lang="en-US" sz="3200" dirty="0"/>
              <a:t>the </a:t>
            </a:r>
            <a:r>
              <a:rPr lang="en-US" sz="3200" u="sng" dirty="0"/>
              <a:t>frame</a:t>
            </a:r>
            <a:r>
              <a:rPr lang="en-US" sz="3200" dirty="0"/>
              <a:t> and </a:t>
            </a:r>
            <a:r>
              <a:rPr lang="en-US" sz="3200" u="sng" dirty="0"/>
              <a:t>all later frames</a:t>
            </a:r>
            <a:r>
              <a:rPr lang="en-US" sz="3200" dirty="0"/>
              <a:t> will be </a:t>
            </a:r>
            <a:r>
              <a:rPr lang="en-US" sz="3200" b="1" i="1" dirty="0">
                <a:solidFill>
                  <a:srgbClr val="0070C0"/>
                </a:solidFill>
              </a:rPr>
              <a:t>retransmitted</a:t>
            </a:r>
            <a:r>
              <a:rPr lang="en-US" sz="3200" dirty="0"/>
              <a:t>.</a:t>
            </a:r>
          </a:p>
        </p:txBody>
      </p:sp>
      <p:sp>
        <p:nvSpPr>
          <p:cNvPr id="74754" name="Rectangle 2"/>
          <p:cNvSpPr>
            <a:spLocks noGrp="1" noChangeArrowheads="1"/>
          </p:cNvSpPr>
          <p:nvPr>
            <p:ph type="title" idx="4294967295"/>
          </p:nvPr>
        </p:nvSpPr>
        <p:spPr>
          <a:xfrm>
            <a:off x="5181600" y="50119"/>
            <a:ext cx="7010400" cy="1143000"/>
          </a:xfrm>
          <a:prstGeom prst="rect">
            <a:avLst/>
          </a:prstGeom>
        </p:spPr>
        <p:txBody>
          <a:bodyPr/>
          <a:lstStyle/>
          <a:p>
            <a:r>
              <a:rPr lang="en-US" dirty="0" smtClean="0"/>
              <a:t>3 &amp; 4. </a:t>
            </a:r>
            <a:r>
              <a:rPr lang="en-US" dirty="0"/>
              <a:t>Lost or delayed ACK</a:t>
            </a:r>
          </a:p>
        </p:txBody>
      </p:sp>
      <p:sp>
        <p:nvSpPr>
          <p:cNvPr id="4" name="Date Placeholder 3"/>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6" name="Slide Number Placeholder 5"/>
          <p:cNvSpPr>
            <a:spLocks noGrp="1"/>
          </p:cNvSpPr>
          <p:nvPr>
            <p:ph type="sldNum" sz="quarter" idx="4294967295"/>
          </p:nvPr>
        </p:nvSpPr>
        <p:spPr>
          <a:xfrm>
            <a:off x="11704638" y="6408738"/>
            <a:ext cx="487362" cy="365125"/>
          </a:xfrm>
          <a:prstGeom prst="rect">
            <a:avLst/>
          </a:prstGeom>
        </p:spPr>
        <p:txBody>
          <a:bodyPr/>
          <a:lstStyle/>
          <a:p>
            <a:fld id="{CACE6095-CB58-5641-9A1E-97EA00764E9F}" type="slidenum">
              <a:rPr lang="en-US">
                <a:solidFill>
                  <a:prstClr val="black"/>
                </a:solidFill>
                <a:latin typeface="Lucida Sans Unicode"/>
              </a:rPr>
              <a:pPr/>
              <a:t>40</a:t>
            </a:fld>
            <a:endParaRPr lang="en-US">
              <a:solidFill>
                <a:prstClr val="black"/>
              </a:solidFill>
              <a:latin typeface="Lucida Sans Unicode"/>
            </a:endParaRPr>
          </a:p>
        </p:txBody>
      </p:sp>
    </p:spTree>
    <p:extLst>
      <p:ext uri="{BB962C8B-B14F-4D97-AF65-F5344CB8AC3E}">
        <p14:creationId xmlns:p14="http://schemas.microsoft.com/office/powerpoint/2010/main" val="82180302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Rectangle 3"/>
          <p:cNvSpPr>
            <a:spLocks noGrp="1" noChangeArrowheads="1"/>
          </p:cNvSpPr>
          <p:nvPr>
            <p:ph type="body" sz="quarter" idx="10"/>
          </p:nvPr>
        </p:nvSpPr>
        <p:spPr>
          <a:xfrm>
            <a:off x="40208" y="1219200"/>
            <a:ext cx="11664430" cy="3587485"/>
          </a:xfrm>
        </p:spPr>
        <p:txBody>
          <a:bodyPr/>
          <a:lstStyle/>
          <a:p>
            <a:pPr>
              <a:lnSpc>
                <a:spcPct val="90000"/>
              </a:lnSpc>
            </a:pPr>
            <a:r>
              <a:rPr lang="en-US" sz="2800" dirty="0"/>
              <a:t>Go-back-N ARQ </a:t>
            </a:r>
          </a:p>
          <a:p>
            <a:pPr lvl="1">
              <a:lnSpc>
                <a:spcPct val="90000"/>
              </a:lnSpc>
            </a:pPr>
            <a:r>
              <a:rPr lang="en-US" i="1" dirty="0"/>
              <a:t>simplifies</a:t>
            </a:r>
            <a:r>
              <a:rPr lang="en-US" dirty="0"/>
              <a:t> the process </a:t>
            </a:r>
            <a:r>
              <a:rPr lang="en-US" u="sng" dirty="0"/>
              <a:t>at receiver site</a:t>
            </a:r>
          </a:p>
          <a:p>
            <a:pPr lvl="1">
              <a:lnSpc>
                <a:spcPct val="90000"/>
              </a:lnSpc>
            </a:pPr>
            <a:r>
              <a:rPr lang="en-US" b="1" dirty="0">
                <a:solidFill>
                  <a:srgbClr val="FF0000"/>
                </a:solidFill>
              </a:rPr>
              <a:t>very inefficient</a:t>
            </a:r>
            <a:r>
              <a:rPr lang="en-US" dirty="0"/>
              <a:t> for a </a:t>
            </a:r>
            <a:r>
              <a:rPr lang="en-US" i="1" u="sng" dirty="0"/>
              <a:t>noisy channel</a:t>
            </a:r>
            <a:r>
              <a:rPr lang="en-US" dirty="0"/>
              <a:t> (resending many frames when only one was damaged)</a:t>
            </a:r>
          </a:p>
          <a:p>
            <a:pPr>
              <a:lnSpc>
                <a:spcPct val="90000"/>
              </a:lnSpc>
            </a:pPr>
            <a:r>
              <a:rPr lang="en-US" sz="2800" b="1" dirty="0" smtClean="0"/>
              <a:t>Solution:</a:t>
            </a:r>
            <a:r>
              <a:rPr lang="en-US" sz="2800" dirty="0" smtClean="0"/>
              <a:t> Selective </a:t>
            </a:r>
            <a:r>
              <a:rPr lang="en-US" sz="2800" dirty="0"/>
              <a:t>Repeat ARQ </a:t>
            </a:r>
          </a:p>
          <a:p>
            <a:pPr lvl="1">
              <a:lnSpc>
                <a:spcPct val="90000"/>
              </a:lnSpc>
            </a:pPr>
            <a:r>
              <a:rPr lang="en-US" dirty="0"/>
              <a:t>Processing at </a:t>
            </a:r>
            <a:r>
              <a:rPr lang="en-US" i="1" u="sng" dirty="0"/>
              <a:t>receiver</a:t>
            </a:r>
            <a:r>
              <a:rPr lang="en-US" dirty="0"/>
              <a:t> is </a:t>
            </a:r>
            <a:r>
              <a:rPr lang="en-US" b="1" dirty="0"/>
              <a:t>complex</a:t>
            </a:r>
          </a:p>
          <a:p>
            <a:pPr lvl="1">
              <a:lnSpc>
                <a:spcPct val="90000"/>
              </a:lnSpc>
            </a:pPr>
            <a:r>
              <a:rPr lang="en-US" dirty="0"/>
              <a:t>More efficient for noisy links (</a:t>
            </a:r>
            <a:r>
              <a:rPr lang="en-US" u="sng" dirty="0"/>
              <a:t>resends damaged frames only</a:t>
            </a:r>
            <a:r>
              <a:rPr lang="en-US" dirty="0"/>
              <a:t>)</a:t>
            </a:r>
          </a:p>
        </p:txBody>
      </p:sp>
      <p:sp>
        <p:nvSpPr>
          <p:cNvPr id="79874" name="Rectangle 2"/>
          <p:cNvSpPr>
            <a:spLocks noGrp="1" noChangeArrowheads="1"/>
          </p:cNvSpPr>
          <p:nvPr>
            <p:ph type="title" idx="4294967295"/>
          </p:nvPr>
        </p:nvSpPr>
        <p:spPr>
          <a:xfrm>
            <a:off x="0" y="274638"/>
            <a:ext cx="10972800" cy="1143000"/>
          </a:xfrm>
          <a:prstGeom prst="rect">
            <a:avLst/>
          </a:prstGeom>
        </p:spPr>
        <p:txBody>
          <a:bodyPr/>
          <a:lstStyle/>
          <a:p>
            <a:r>
              <a:rPr lang="en-US"/>
              <a:t>Selective Repeat ARQ</a:t>
            </a:r>
          </a:p>
        </p:txBody>
      </p:sp>
      <p:sp>
        <p:nvSpPr>
          <p:cNvPr id="4" name="Date Placeholder 3"/>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6" name="Slide Number Placeholder 5"/>
          <p:cNvSpPr>
            <a:spLocks noGrp="1"/>
          </p:cNvSpPr>
          <p:nvPr>
            <p:ph type="sldNum" sz="quarter" idx="4294967295"/>
          </p:nvPr>
        </p:nvSpPr>
        <p:spPr>
          <a:xfrm>
            <a:off x="11704638" y="6408738"/>
            <a:ext cx="487362" cy="365125"/>
          </a:xfrm>
          <a:prstGeom prst="rect">
            <a:avLst/>
          </a:prstGeom>
        </p:spPr>
        <p:txBody>
          <a:bodyPr/>
          <a:lstStyle/>
          <a:p>
            <a:fld id="{23D9C1C7-0605-0643-9EB8-C273E490FEB6}" type="slidenum">
              <a:rPr lang="en-US">
                <a:solidFill>
                  <a:prstClr val="black"/>
                </a:solidFill>
                <a:latin typeface="Lucida Sans Unicode"/>
              </a:rPr>
              <a:pPr/>
              <a:t>41</a:t>
            </a:fld>
            <a:endParaRPr lang="en-US">
              <a:solidFill>
                <a:prstClr val="black"/>
              </a:solidFill>
              <a:latin typeface="Lucida Sans Unicode"/>
            </a:endParaRPr>
          </a:p>
        </p:txBody>
      </p:sp>
    </p:spTree>
    <p:extLst>
      <p:ext uri="{BB962C8B-B14F-4D97-AF65-F5344CB8AC3E}">
        <p14:creationId xmlns:p14="http://schemas.microsoft.com/office/powerpoint/2010/main" val="284481661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1" name="Rectangle 11"/>
          <p:cNvSpPr>
            <a:spLocks noGrp="1" noChangeArrowheads="1"/>
          </p:cNvSpPr>
          <p:nvPr>
            <p:ph type="title" idx="4294967295"/>
          </p:nvPr>
        </p:nvSpPr>
        <p:spPr>
          <a:xfrm>
            <a:off x="7696199" y="38927"/>
            <a:ext cx="4495801" cy="747712"/>
          </a:xfrm>
          <a:prstGeom prst="rect">
            <a:avLst/>
          </a:prstGeom>
        </p:spPr>
        <p:txBody>
          <a:bodyPr/>
          <a:lstStyle/>
          <a:p>
            <a:r>
              <a:rPr lang="en-US" dirty="0"/>
              <a:t>Lost frame</a:t>
            </a:r>
          </a:p>
        </p:txBody>
      </p:sp>
      <p:pic>
        <p:nvPicPr>
          <p:cNvPr id="81930"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07000" y="920750"/>
            <a:ext cx="5859462" cy="5670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423630451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ChangeArrowheads="1"/>
          </p:cNvSpPr>
          <p:nvPr>
            <p:ph type="title" idx="4294967295"/>
          </p:nvPr>
        </p:nvSpPr>
        <p:spPr>
          <a:xfrm>
            <a:off x="975519" y="152400"/>
            <a:ext cx="10972800" cy="619505"/>
          </a:xfrm>
          <a:prstGeom prst="rect">
            <a:avLst/>
          </a:prstGeom>
        </p:spPr>
        <p:txBody>
          <a:bodyPr/>
          <a:lstStyle/>
          <a:p>
            <a:pPr algn="r"/>
            <a:r>
              <a:rPr lang="en-US" sz="2400" b="1" dirty="0"/>
              <a:t>Bandwidth-Delay</a:t>
            </a:r>
            <a:r>
              <a:rPr lang="en-US" sz="2400" dirty="0"/>
              <a:t> Product</a:t>
            </a:r>
          </a:p>
        </p:txBody>
      </p:sp>
      <p:sp>
        <p:nvSpPr>
          <p:cNvPr id="5" name="Rectangle 4"/>
          <p:cNvSpPr/>
          <p:nvPr/>
        </p:nvSpPr>
        <p:spPr>
          <a:xfrm>
            <a:off x="304799" y="1143000"/>
            <a:ext cx="11643519" cy="1815882"/>
          </a:xfrm>
          <a:prstGeom prst="rect">
            <a:avLst/>
          </a:prstGeom>
        </p:spPr>
        <p:txBody>
          <a:bodyPr wrap="square">
            <a:spAutoFit/>
          </a:bodyPr>
          <a:lstStyle/>
          <a:p>
            <a:r>
              <a:rPr lang="en-US" sz="2800" dirty="0"/>
              <a:t>“</a:t>
            </a:r>
            <a:r>
              <a:rPr lang="en-US" sz="2800" b="1" u="sng" dirty="0"/>
              <a:t>Efficiency</a:t>
            </a:r>
            <a:r>
              <a:rPr lang="en-US" sz="2800" dirty="0"/>
              <a:t> of an ARQ system can be measured by the product of bandwidth (bps) and </a:t>
            </a:r>
            <a:r>
              <a:rPr lang="en-US" sz="2800" b="1" u="sng" dirty="0"/>
              <a:t>round-trip</a:t>
            </a:r>
            <a:r>
              <a:rPr lang="en-US" sz="2800" dirty="0"/>
              <a:t> delay (sec)”</a:t>
            </a:r>
          </a:p>
          <a:p>
            <a:r>
              <a:rPr lang="en-US" sz="2800" dirty="0"/>
              <a:t>“It is a </a:t>
            </a:r>
            <a:r>
              <a:rPr lang="en-US" sz="2800" i="1" u="sng" dirty="0"/>
              <a:t>measure of the number of bits</a:t>
            </a:r>
            <a:r>
              <a:rPr lang="en-US" sz="2800" dirty="0"/>
              <a:t> that can be sent out of a system while waiting for ACKs”</a:t>
            </a:r>
            <a:endParaRPr lang="en-US" sz="2800" dirty="0"/>
          </a:p>
        </p:txBody>
      </p:sp>
    </p:spTree>
    <p:extLst>
      <p:ext uri="{BB962C8B-B14F-4D97-AF65-F5344CB8AC3E}">
        <p14:creationId xmlns:p14="http://schemas.microsoft.com/office/powerpoint/2010/main" val="97255674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8" name="Rectangle 6"/>
          <p:cNvSpPr>
            <a:spLocks noGrp="1" noChangeArrowheads="1"/>
          </p:cNvSpPr>
          <p:nvPr>
            <p:ph type="title" idx="4294967295"/>
          </p:nvPr>
        </p:nvSpPr>
        <p:spPr>
          <a:xfrm>
            <a:off x="1189892" y="76200"/>
            <a:ext cx="10972800" cy="563562"/>
          </a:xfrm>
          <a:prstGeom prst="rect">
            <a:avLst/>
          </a:prstGeom>
        </p:spPr>
        <p:txBody>
          <a:bodyPr/>
          <a:lstStyle/>
          <a:p>
            <a:pPr algn="r"/>
            <a:r>
              <a:rPr lang="en-US" dirty="0"/>
              <a:t>Example</a:t>
            </a:r>
          </a:p>
        </p:txBody>
      </p:sp>
      <p:sp>
        <p:nvSpPr>
          <p:cNvPr id="95234" name="Rectangle 2"/>
          <p:cNvSpPr>
            <a:spLocks noChangeArrowheads="1"/>
          </p:cNvSpPr>
          <p:nvPr/>
        </p:nvSpPr>
        <p:spPr bwMode="auto">
          <a:xfrm>
            <a:off x="152400" y="1336244"/>
            <a:ext cx="1196340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sz="2400" dirty="0">
                <a:solidFill>
                  <a:prstClr val="black"/>
                </a:solidFill>
                <a:latin typeface="Times" charset="0"/>
              </a:rPr>
              <a:t>In a Stop-and-Wait ARQ system, the bandwidth of the line is 1 Mbps, and 1 bit takes 20 ms to make a round trip. What is the bandwidth-delay product? If the system data frames are 1000 bits in length, what is the utilization percentage of the link?</a:t>
            </a:r>
          </a:p>
        </p:txBody>
      </p:sp>
      <p:grpSp>
        <p:nvGrpSpPr>
          <p:cNvPr id="95235" name="Group 3"/>
          <p:cNvGrpSpPr>
            <a:grpSpLocks/>
          </p:cNvGrpSpPr>
          <p:nvPr/>
        </p:nvGrpSpPr>
        <p:grpSpPr bwMode="auto">
          <a:xfrm>
            <a:off x="155330" y="2692274"/>
            <a:ext cx="11960469" cy="3560762"/>
            <a:chOff x="192" y="1824"/>
            <a:chExt cx="5280" cy="2243"/>
          </a:xfrm>
        </p:grpSpPr>
        <p:sp>
          <p:nvSpPr>
            <p:cNvPr id="95236" name="Text Box 4"/>
            <p:cNvSpPr txBox="1">
              <a:spLocks noChangeArrowheads="1"/>
            </p:cNvSpPr>
            <p:nvPr/>
          </p:nvSpPr>
          <p:spPr bwMode="auto">
            <a:xfrm>
              <a:off x="240" y="1824"/>
              <a:ext cx="1105" cy="368"/>
            </a:xfrm>
            <a:prstGeom prst="rect">
              <a:avLst/>
            </a:prstGeom>
            <a:solidFill>
              <a:schemeClr val="bg2"/>
            </a:solidFill>
            <a:ln w="38100">
              <a:solidFill>
                <a:srgbClr val="FF33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sz="3200" b="1" i="1">
                  <a:solidFill>
                    <a:prstClr val="white"/>
                  </a:solidFill>
                  <a:effectLst>
                    <a:outerShdw blurRad="38100" dist="38100" dir="2700000" algn="tl">
                      <a:srgbClr val="000000"/>
                    </a:outerShdw>
                  </a:effectLst>
                  <a:latin typeface="Times New Roman" charset="0"/>
                </a:rPr>
                <a:t>Solution</a:t>
              </a:r>
            </a:p>
          </p:txBody>
        </p:sp>
        <p:sp>
          <p:nvSpPr>
            <p:cNvPr id="95237" name="Rectangle 5"/>
            <p:cNvSpPr>
              <a:spLocks noChangeArrowheads="1"/>
            </p:cNvSpPr>
            <p:nvPr/>
          </p:nvSpPr>
          <p:spPr bwMode="auto">
            <a:xfrm>
              <a:off x="192" y="2264"/>
              <a:ext cx="5280" cy="180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0" rIns="0">
              <a:spAutoFit/>
            </a:bodyPr>
            <a:lstStyle/>
            <a:p>
              <a:r>
                <a:rPr lang="en-US" b="1" dirty="0">
                  <a:solidFill>
                    <a:prstClr val="black"/>
                  </a:solidFill>
                  <a:latin typeface="Lucida Sans Unicode"/>
                </a:rPr>
                <a:t>The bandwidth-delay product is</a:t>
              </a:r>
              <a:br>
                <a:rPr lang="en-US" b="1" dirty="0">
                  <a:solidFill>
                    <a:prstClr val="black"/>
                  </a:solidFill>
                  <a:latin typeface="Lucida Sans Unicode"/>
                </a:rPr>
              </a:br>
              <a:endParaRPr lang="en-US" b="1" dirty="0">
                <a:solidFill>
                  <a:prstClr val="black"/>
                </a:solidFill>
                <a:latin typeface="Lucida Sans Unicode"/>
              </a:endParaRPr>
            </a:p>
            <a:p>
              <a:r>
                <a:rPr lang="en-US" b="1" dirty="0">
                  <a:solidFill>
                    <a:srgbClr val="FF8119"/>
                  </a:solidFill>
                  <a:latin typeface="Lucida Sans Unicode"/>
                </a:rPr>
                <a:t>                      1 </a:t>
              </a:r>
              <a:r>
                <a:rPr lang="en-US" b="1" dirty="0">
                  <a:solidFill>
                    <a:srgbClr val="FF8119"/>
                  </a:solidFill>
                  <a:latin typeface="Lucida Sans Unicode"/>
                  <a:sym typeface="Symbol" charset="0"/>
                </a:rPr>
                <a:t></a:t>
              </a:r>
              <a:r>
                <a:rPr lang="en-US" b="1" dirty="0">
                  <a:solidFill>
                    <a:srgbClr val="FF8119"/>
                  </a:solidFill>
                  <a:latin typeface="Lucida Sans Unicode"/>
                </a:rPr>
                <a:t> 10</a:t>
              </a:r>
              <a:r>
                <a:rPr lang="en-US" b="1" baseline="30000" dirty="0">
                  <a:solidFill>
                    <a:srgbClr val="FF8119"/>
                  </a:solidFill>
                  <a:latin typeface="Lucida Sans Unicode"/>
                </a:rPr>
                <a:t>6</a:t>
              </a:r>
              <a:r>
                <a:rPr lang="en-US" b="1" dirty="0">
                  <a:solidFill>
                    <a:srgbClr val="FF8119"/>
                  </a:solidFill>
                  <a:latin typeface="Lucida Sans Unicode"/>
                </a:rPr>
                <a:t> </a:t>
              </a:r>
              <a:r>
                <a:rPr lang="en-US" b="1" dirty="0">
                  <a:solidFill>
                    <a:prstClr val="black"/>
                  </a:solidFill>
                  <a:latin typeface="Lucida Sans Unicode"/>
                </a:rPr>
                <a:t>(bits/</a:t>
              </a:r>
              <a:r>
                <a:rPr lang="en-US" b="1" strike="sngStrike" dirty="0">
                  <a:solidFill>
                    <a:prstClr val="black"/>
                  </a:solidFill>
                  <a:latin typeface="Lucida Sans Unicode"/>
                </a:rPr>
                <a:t>Sec</a:t>
              </a:r>
              <a:r>
                <a:rPr lang="en-US" b="1" dirty="0">
                  <a:solidFill>
                    <a:prstClr val="black"/>
                  </a:solidFill>
                  <a:latin typeface="Lucida Sans Unicode"/>
                </a:rPr>
                <a:t>)</a:t>
              </a:r>
              <a:r>
                <a:rPr lang="en-US" b="1" dirty="0">
                  <a:solidFill>
                    <a:srgbClr val="FF8119"/>
                  </a:solidFill>
                  <a:latin typeface="Lucida Sans Unicode"/>
                </a:rPr>
                <a:t> </a:t>
              </a:r>
              <a:r>
                <a:rPr lang="en-US" b="1" dirty="0">
                  <a:solidFill>
                    <a:srgbClr val="FF8119"/>
                  </a:solidFill>
                  <a:latin typeface="Lucida Sans Unicode"/>
                  <a:sym typeface="Symbol" charset="0"/>
                </a:rPr>
                <a:t></a:t>
              </a:r>
              <a:r>
                <a:rPr lang="en-US" b="1" dirty="0">
                  <a:solidFill>
                    <a:srgbClr val="FF8119"/>
                  </a:solidFill>
                  <a:latin typeface="Lucida Sans Unicode"/>
                </a:rPr>
                <a:t> </a:t>
              </a:r>
              <a:r>
                <a:rPr lang="en-US" b="1" dirty="0">
                  <a:solidFill>
                    <a:srgbClr val="FF8119"/>
                  </a:solidFill>
                  <a:latin typeface="Lucida Sans Unicode"/>
                </a:rPr>
                <a:t>20 </a:t>
              </a:r>
              <a:r>
                <a:rPr lang="en-US" b="1" dirty="0">
                  <a:solidFill>
                    <a:srgbClr val="FF8119"/>
                  </a:solidFill>
                  <a:latin typeface="Lucida Sans Unicode"/>
                  <a:sym typeface="Symbol" charset="0"/>
                </a:rPr>
                <a:t></a:t>
              </a:r>
              <a:r>
                <a:rPr lang="en-US" b="1" dirty="0">
                  <a:solidFill>
                    <a:srgbClr val="FF8119"/>
                  </a:solidFill>
                  <a:latin typeface="Lucida Sans Unicode"/>
                </a:rPr>
                <a:t> 10</a:t>
              </a:r>
              <a:r>
                <a:rPr lang="en-US" b="1" baseline="30000" dirty="0">
                  <a:solidFill>
                    <a:srgbClr val="FF8119"/>
                  </a:solidFill>
                  <a:latin typeface="Lucida Sans Unicode"/>
                </a:rPr>
                <a:t>-3</a:t>
              </a:r>
              <a:r>
                <a:rPr lang="en-US" b="1" dirty="0">
                  <a:solidFill>
                    <a:srgbClr val="FF8119"/>
                  </a:solidFill>
                  <a:latin typeface="Lucida Sans Unicode"/>
                </a:rPr>
                <a:t> </a:t>
              </a:r>
              <a:r>
                <a:rPr lang="en-US" b="1" dirty="0">
                  <a:solidFill>
                    <a:prstClr val="black"/>
                  </a:solidFill>
                  <a:latin typeface="Lucida Sans Unicode"/>
                </a:rPr>
                <a:t>(</a:t>
              </a:r>
              <a:r>
                <a:rPr lang="en-US" b="1" strike="sngStrike" dirty="0">
                  <a:solidFill>
                    <a:prstClr val="black"/>
                  </a:solidFill>
                  <a:latin typeface="Lucida Sans Unicode"/>
                </a:rPr>
                <a:t>Sec</a:t>
              </a:r>
              <a:r>
                <a:rPr lang="en-US" b="1" dirty="0">
                  <a:solidFill>
                    <a:prstClr val="black"/>
                  </a:solidFill>
                  <a:latin typeface="Lucida Sans Unicode"/>
                </a:rPr>
                <a:t>)</a:t>
              </a:r>
              <a:r>
                <a:rPr lang="en-US" b="1" dirty="0">
                  <a:solidFill>
                    <a:srgbClr val="FF8119"/>
                  </a:solidFill>
                  <a:latin typeface="Lucida Sans Unicode"/>
                </a:rPr>
                <a:t> = </a:t>
              </a:r>
              <a:r>
                <a:rPr lang="en-US" b="1" dirty="0">
                  <a:solidFill>
                    <a:srgbClr val="FF8119"/>
                  </a:solidFill>
                  <a:latin typeface="Lucida Sans Unicode"/>
                </a:rPr>
                <a:t>20,000 bits</a:t>
              </a:r>
              <a:br>
                <a:rPr lang="en-US" b="1" dirty="0">
                  <a:solidFill>
                    <a:srgbClr val="FF8119"/>
                  </a:solidFill>
                  <a:latin typeface="Lucida Sans Unicode"/>
                </a:rPr>
              </a:br>
              <a:endParaRPr lang="en-US" b="1" dirty="0">
                <a:solidFill>
                  <a:srgbClr val="FF8119"/>
                </a:solidFill>
                <a:latin typeface="Lucida Sans Unicode"/>
              </a:endParaRPr>
            </a:p>
            <a:p>
              <a:r>
                <a:rPr lang="en-US" b="1" dirty="0">
                  <a:solidFill>
                    <a:prstClr val="black"/>
                  </a:solidFill>
                  <a:latin typeface="Lucida Sans Unicode"/>
                </a:rPr>
                <a:t>The system can send 20,000 bits </a:t>
              </a:r>
              <a:r>
                <a:rPr lang="en-US" b="1" u="sng" dirty="0">
                  <a:solidFill>
                    <a:prstClr val="black"/>
                  </a:solidFill>
                  <a:latin typeface="Lucida Sans Unicode"/>
                </a:rPr>
                <a:t>during the time it takes for the data to go from the sender to the receiver and then back again</a:t>
              </a:r>
              <a:r>
                <a:rPr lang="en-US" b="1" dirty="0">
                  <a:solidFill>
                    <a:prstClr val="black"/>
                  </a:solidFill>
                  <a:latin typeface="Lucida Sans Unicode"/>
                </a:rPr>
                <a:t>. However, the system sends only 1000 bits. We can say that the link </a:t>
              </a:r>
              <a:r>
                <a:rPr lang="en-US" b="1" u="sng" dirty="0">
                  <a:solidFill>
                    <a:srgbClr val="0070C0"/>
                  </a:solidFill>
                  <a:latin typeface="Lucida Sans Unicode"/>
                </a:rPr>
                <a:t>utilization</a:t>
              </a:r>
              <a:r>
                <a:rPr lang="en-US" b="1" dirty="0">
                  <a:solidFill>
                    <a:prstClr val="black"/>
                  </a:solidFill>
                  <a:latin typeface="Lucida Sans Unicode"/>
                </a:rPr>
                <a:t> is only 1000/20,000, or </a:t>
              </a:r>
              <a:r>
                <a:rPr lang="en-US" b="1" dirty="0">
                  <a:solidFill>
                    <a:srgbClr val="0070C0"/>
                  </a:solidFill>
                  <a:latin typeface="Lucida Sans Unicode"/>
                </a:rPr>
                <a:t>5%</a:t>
              </a:r>
              <a:r>
                <a:rPr lang="en-US" b="1" dirty="0">
                  <a:solidFill>
                    <a:prstClr val="black"/>
                  </a:solidFill>
                  <a:latin typeface="Lucida Sans Unicode"/>
                </a:rPr>
                <a:t>. For this reason, for a link with </a:t>
              </a:r>
              <a:r>
                <a:rPr lang="en-US" b="1" dirty="0">
                  <a:solidFill>
                    <a:srgbClr val="FF0000"/>
                  </a:solidFill>
                  <a:latin typeface="Lucida Sans Unicode"/>
                </a:rPr>
                <a:t>high bandwidth</a:t>
              </a:r>
              <a:r>
                <a:rPr lang="en-US" b="1" dirty="0">
                  <a:solidFill>
                    <a:prstClr val="black"/>
                  </a:solidFill>
                  <a:latin typeface="Lucida Sans Unicode"/>
                </a:rPr>
                <a:t> or </a:t>
              </a:r>
              <a:r>
                <a:rPr lang="en-US" b="1" dirty="0">
                  <a:solidFill>
                    <a:srgbClr val="FF0000"/>
                  </a:solidFill>
                  <a:latin typeface="Lucida Sans Unicode"/>
                </a:rPr>
                <a:t>long delay</a:t>
              </a:r>
              <a:r>
                <a:rPr lang="en-US" b="1" dirty="0">
                  <a:solidFill>
                    <a:prstClr val="black"/>
                  </a:solidFill>
                  <a:latin typeface="Lucida Sans Unicode"/>
                </a:rPr>
                <a:t>, use of </a:t>
              </a:r>
              <a:r>
                <a:rPr lang="en-US" b="1" u="sng" dirty="0">
                  <a:solidFill>
                    <a:prstClr val="black"/>
                  </a:solidFill>
                  <a:latin typeface="Lucida Sans Unicode"/>
                </a:rPr>
                <a:t>Stop-and-Wait ARQ</a:t>
              </a:r>
              <a:r>
                <a:rPr lang="en-US" b="1" dirty="0">
                  <a:solidFill>
                    <a:prstClr val="black"/>
                  </a:solidFill>
                  <a:latin typeface="Lucida Sans Unicode"/>
                </a:rPr>
                <a:t> </a:t>
              </a:r>
              <a:r>
                <a:rPr lang="en-US" b="1" u="sng" dirty="0">
                  <a:solidFill>
                    <a:srgbClr val="FF0000"/>
                  </a:solidFill>
                  <a:latin typeface="Lucida Sans Unicode"/>
                </a:rPr>
                <a:t>wastes</a:t>
              </a:r>
              <a:r>
                <a:rPr lang="en-US" b="1" dirty="0">
                  <a:solidFill>
                    <a:prstClr val="black"/>
                  </a:solidFill>
                  <a:latin typeface="Lucida Sans Unicode"/>
                </a:rPr>
                <a:t> the </a:t>
              </a:r>
              <a:r>
                <a:rPr lang="en-US" b="1" dirty="0">
                  <a:solidFill>
                    <a:srgbClr val="FF0000"/>
                  </a:solidFill>
                  <a:latin typeface="Lucida Sans Unicode"/>
                </a:rPr>
                <a:t>capacity</a:t>
              </a:r>
              <a:r>
                <a:rPr lang="en-US" b="1" dirty="0">
                  <a:solidFill>
                    <a:prstClr val="black"/>
                  </a:solidFill>
                  <a:latin typeface="Lucida Sans Unicode"/>
                </a:rPr>
                <a:t> of the link.</a:t>
              </a:r>
            </a:p>
          </p:txBody>
        </p:sp>
      </p:grpSp>
    </p:spTree>
    <p:extLst>
      <p:ext uri="{BB962C8B-B14F-4D97-AF65-F5344CB8AC3E}">
        <p14:creationId xmlns:p14="http://schemas.microsoft.com/office/powerpoint/2010/main" val="375107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1" fill="hold" nodeType="clickEffect">
                                  <p:stCondLst>
                                    <p:cond delay="0"/>
                                  </p:stCondLst>
                                  <p:childTnLst>
                                    <p:set>
                                      <p:cBhvr>
                                        <p:cTn id="6" dur="1" fill="hold">
                                          <p:stCondLst>
                                            <p:cond delay="0"/>
                                          </p:stCondLst>
                                        </p:cTn>
                                        <p:tgtEl>
                                          <p:spTgt spid="95235"/>
                                        </p:tgtEl>
                                        <p:attrNameLst>
                                          <p:attrName>style.visibility</p:attrName>
                                        </p:attrNameLst>
                                      </p:cBhvr>
                                      <p:to>
                                        <p:strVal val="visible"/>
                                      </p:to>
                                    </p:set>
                                    <p:animEffect transition="in" filter="slide(fromTop)">
                                      <p:cBhvr>
                                        <p:cTn id="7" dur="500"/>
                                        <p:tgtEl>
                                          <p:spTgt spid="952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62" name="Rectangle 6"/>
          <p:cNvSpPr>
            <a:spLocks noGrp="1" noChangeArrowheads="1"/>
          </p:cNvSpPr>
          <p:nvPr>
            <p:ph type="title" idx="4294967295"/>
          </p:nvPr>
        </p:nvSpPr>
        <p:spPr>
          <a:xfrm>
            <a:off x="1204546" y="0"/>
            <a:ext cx="10972800" cy="725507"/>
          </a:xfrm>
          <a:prstGeom prst="rect">
            <a:avLst/>
          </a:prstGeom>
        </p:spPr>
        <p:txBody>
          <a:bodyPr/>
          <a:lstStyle/>
          <a:p>
            <a:pPr algn="r"/>
            <a:r>
              <a:rPr lang="en-US" dirty="0"/>
              <a:t>Example</a:t>
            </a:r>
          </a:p>
        </p:txBody>
      </p:sp>
      <p:sp>
        <p:nvSpPr>
          <p:cNvPr id="7" name="Date Placeholder 2"/>
          <p:cNvSpPr>
            <a:spLocks noGrp="1"/>
          </p:cNvSpPr>
          <p:nvPr>
            <p:ph type="dt" sz="half" idx="4294967295"/>
          </p:nvPr>
        </p:nvSpPr>
        <p:spPr>
          <a:xfrm>
            <a:off x="9631363" y="6408738"/>
            <a:ext cx="2560637" cy="365125"/>
          </a:xfrm>
          <a:prstGeom prst="rect">
            <a:avLst/>
          </a:prstGeom>
        </p:spPr>
        <p:txBody>
          <a:bodyPr/>
          <a:lstStyle/>
          <a:p>
            <a:r>
              <a:rPr lang="en-US">
                <a:solidFill>
                  <a:prstClr val="black"/>
                </a:solidFill>
                <a:latin typeface="Lucida Sans Unicode"/>
              </a:rPr>
              <a:t>Dr. Manzoor Hashmani</a:t>
            </a:r>
            <a:endParaRPr lang="en-US">
              <a:solidFill>
                <a:prstClr val="black"/>
              </a:solidFill>
              <a:latin typeface="Lucida Sans Unicode"/>
            </a:endParaRPr>
          </a:p>
        </p:txBody>
      </p:sp>
      <p:sp>
        <p:nvSpPr>
          <p:cNvPr id="9" name="Slide Number Placeholder 4"/>
          <p:cNvSpPr>
            <a:spLocks noGrp="1"/>
          </p:cNvSpPr>
          <p:nvPr>
            <p:ph type="sldNum" sz="quarter" idx="4294967295"/>
          </p:nvPr>
        </p:nvSpPr>
        <p:spPr>
          <a:xfrm>
            <a:off x="11704638" y="6408738"/>
            <a:ext cx="487362" cy="365125"/>
          </a:xfrm>
          <a:prstGeom prst="rect">
            <a:avLst/>
          </a:prstGeom>
        </p:spPr>
        <p:txBody>
          <a:bodyPr/>
          <a:lstStyle/>
          <a:p>
            <a:fld id="{40622BB5-2DD2-1A49-8F11-10491DB59835}" type="slidenum">
              <a:rPr lang="en-US">
                <a:solidFill>
                  <a:prstClr val="black"/>
                </a:solidFill>
                <a:latin typeface="Lucida Sans Unicode"/>
              </a:rPr>
              <a:pPr/>
              <a:t>45</a:t>
            </a:fld>
            <a:endParaRPr lang="en-US">
              <a:solidFill>
                <a:prstClr val="black"/>
              </a:solidFill>
              <a:latin typeface="Lucida Sans Unicode"/>
            </a:endParaRPr>
          </a:p>
        </p:txBody>
      </p:sp>
      <p:sp>
        <p:nvSpPr>
          <p:cNvPr id="96258" name="Rectangle 2"/>
          <p:cNvSpPr>
            <a:spLocks noChangeArrowheads="1"/>
          </p:cNvSpPr>
          <p:nvPr/>
        </p:nvSpPr>
        <p:spPr bwMode="auto">
          <a:xfrm>
            <a:off x="76200" y="1066800"/>
            <a:ext cx="1203960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sz="2800" dirty="0">
                <a:solidFill>
                  <a:prstClr val="black"/>
                </a:solidFill>
                <a:latin typeface="Times" charset="0"/>
              </a:rPr>
              <a:t>What is the utilization percentage of the link in the previous example if the link uses Go-Back-N ARQ with a 15-frame sequence?</a:t>
            </a:r>
          </a:p>
        </p:txBody>
      </p:sp>
      <p:grpSp>
        <p:nvGrpSpPr>
          <p:cNvPr id="96259" name="Group 3"/>
          <p:cNvGrpSpPr>
            <a:grpSpLocks/>
          </p:cNvGrpSpPr>
          <p:nvPr/>
        </p:nvGrpSpPr>
        <p:grpSpPr bwMode="auto">
          <a:xfrm>
            <a:off x="99646" y="2362200"/>
            <a:ext cx="11939954" cy="3376613"/>
            <a:chOff x="192" y="1824"/>
            <a:chExt cx="5280" cy="2127"/>
          </a:xfrm>
        </p:grpSpPr>
        <p:sp>
          <p:nvSpPr>
            <p:cNvPr id="96260" name="Text Box 4"/>
            <p:cNvSpPr txBox="1">
              <a:spLocks noChangeArrowheads="1"/>
            </p:cNvSpPr>
            <p:nvPr/>
          </p:nvSpPr>
          <p:spPr bwMode="auto">
            <a:xfrm>
              <a:off x="240" y="1824"/>
              <a:ext cx="1105" cy="368"/>
            </a:xfrm>
            <a:prstGeom prst="rect">
              <a:avLst/>
            </a:prstGeom>
            <a:solidFill>
              <a:schemeClr val="bg2"/>
            </a:solidFill>
            <a:ln w="38100">
              <a:solidFill>
                <a:srgbClr val="FF33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sz="3200" b="1" i="1">
                  <a:solidFill>
                    <a:prstClr val="white"/>
                  </a:solidFill>
                  <a:effectLst>
                    <a:outerShdw blurRad="38100" dist="38100" dir="2700000" algn="tl">
                      <a:srgbClr val="000000"/>
                    </a:outerShdw>
                  </a:effectLst>
                  <a:latin typeface="Times New Roman" charset="0"/>
                </a:rPr>
                <a:t>Solution</a:t>
              </a:r>
            </a:p>
          </p:txBody>
        </p:sp>
        <p:sp>
          <p:nvSpPr>
            <p:cNvPr id="96261" name="Rectangle 5"/>
            <p:cNvSpPr>
              <a:spLocks noChangeArrowheads="1"/>
            </p:cNvSpPr>
            <p:nvPr/>
          </p:nvSpPr>
          <p:spPr bwMode="auto">
            <a:xfrm>
              <a:off x="192" y="2264"/>
              <a:ext cx="5280" cy="1687"/>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0" rIns="0">
              <a:spAutoFit/>
            </a:bodyPr>
            <a:lstStyle/>
            <a:p>
              <a:pPr algn="just"/>
              <a:r>
                <a:rPr lang="en-US" sz="2400" b="1" dirty="0">
                  <a:solidFill>
                    <a:prstClr val="black"/>
                  </a:solidFill>
                  <a:latin typeface="Lucida Sans Unicode"/>
                </a:rPr>
                <a:t>The </a:t>
              </a:r>
              <a:r>
                <a:rPr lang="en-US" sz="2400" b="1" u="sng" dirty="0">
                  <a:solidFill>
                    <a:srgbClr val="0070C0"/>
                  </a:solidFill>
                  <a:latin typeface="Lucida Sans Unicode"/>
                </a:rPr>
                <a:t>bandwidth-delay product is still 20,000</a:t>
              </a:r>
              <a:r>
                <a:rPr lang="en-US" sz="2400" b="1" dirty="0">
                  <a:solidFill>
                    <a:prstClr val="black"/>
                  </a:solidFill>
                  <a:latin typeface="Lucida Sans Unicode"/>
                </a:rPr>
                <a:t>. </a:t>
              </a:r>
              <a:r>
                <a:rPr lang="en-US" sz="2400" b="1" dirty="0">
                  <a:solidFill>
                    <a:prstClr val="black"/>
                  </a:solidFill>
                  <a:latin typeface="Lucida Sans Unicode"/>
                </a:rPr>
                <a:t>However , now the </a:t>
              </a:r>
              <a:r>
                <a:rPr lang="en-US" sz="2400" b="1" dirty="0">
                  <a:solidFill>
                    <a:prstClr val="black"/>
                  </a:solidFill>
                  <a:latin typeface="Lucida Sans Unicode"/>
                </a:rPr>
                <a:t>system can send up to </a:t>
              </a:r>
              <a:r>
                <a:rPr lang="en-US" sz="2400" b="1" dirty="0">
                  <a:solidFill>
                    <a:srgbClr val="FF0000"/>
                  </a:solidFill>
                  <a:latin typeface="Lucida Sans Unicode"/>
                </a:rPr>
                <a:t>15 frames or 15,000 bits</a:t>
              </a:r>
              <a:r>
                <a:rPr lang="en-US" sz="2400" b="1" dirty="0">
                  <a:solidFill>
                    <a:prstClr val="black"/>
                  </a:solidFill>
                  <a:latin typeface="Lucida Sans Unicode"/>
                </a:rPr>
                <a:t> during a round trip. This means the utilization is 15,000/20,000, or </a:t>
              </a:r>
              <a:r>
                <a:rPr lang="en-US" sz="2400" b="1" dirty="0">
                  <a:solidFill>
                    <a:srgbClr val="FF0000"/>
                  </a:solidFill>
                  <a:latin typeface="Lucida Sans Unicode"/>
                </a:rPr>
                <a:t>75 percent</a:t>
              </a:r>
              <a:r>
                <a:rPr lang="en-US" sz="2400" b="1" dirty="0">
                  <a:solidFill>
                    <a:prstClr val="black"/>
                  </a:solidFill>
                  <a:latin typeface="Lucida Sans Unicode"/>
                </a:rPr>
                <a:t>. Of course, </a:t>
              </a:r>
              <a:r>
                <a:rPr lang="en-US" sz="2400" b="1" u="sng" dirty="0">
                  <a:solidFill>
                    <a:srgbClr val="FF0000"/>
                  </a:solidFill>
                  <a:latin typeface="Lucida Sans Unicode"/>
                </a:rPr>
                <a:t>if</a:t>
              </a:r>
              <a:r>
                <a:rPr lang="en-US" sz="2400" b="1" u="sng" dirty="0">
                  <a:solidFill>
                    <a:prstClr val="black"/>
                  </a:solidFill>
                  <a:latin typeface="Lucida Sans Unicode"/>
                </a:rPr>
                <a:t> there are </a:t>
              </a:r>
              <a:r>
                <a:rPr lang="en-US" sz="2400" b="1" u="sng" dirty="0">
                  <a:solidFill>
                    <a:srgbClr val="FF0000"/>
                  </a:solidFill>
                  <a:latin typeface="Lucida Sans Unicode"/>
                </a:rPr>
                <a:t>damaged</a:t>
              </a:r>
              <a:r>
                <a:rPr lang="en-US" sz="2400" b="1" u="sng" dirty="0">
                  <a:solidFill>
                    <a:prstClr val="black"/>
                  </a:solidFill>
                  <a:latin typeface="Lucida Sans Unicode"/>
                </a:rPr>
                <a:t> frames, the </a:t>
              </a:r>
              <a:r>
                <a:rPr lang="en-US" sz="2400" b="1" u="sng" dirty="0">
                  <a:solidFill>
                    <a:srgbClr val="FF0000"/>
                  </a:solidFill>
                  <a:latin typeface="Lucida Sans Unicode"/>
                </a:rPr>
                <a:t>utilization</a:t>
              </a:r>
              <a:r>
                <a:rPr lang="en-US" sz="2400" b="1" u="sng" dirty="0">
                  <a:solidFill>
                    <a:prstClr val="black"/>
                  </a:solidFill>
                  <a:latin typeface="Lucida Sans Unicode"/>
                </a:rPr>
                <a:t> percentage is much </a:t>
              </a:r>
              <a:r>
                <a:rPr lang="en-US" sz="2400" b="1" u="sng" dirty="0">
                  <a:solidFill>
                    <a:srgbClr val="FF0000"/>
                  </a:solidFill>
                  <a:latin typeface="Lucida Sans Unicode"/>
                </a:rPr>
                <a:t>less</a:t>
              </a:r>
              <a:r>
                <a:rPr lang="en-US" sz="2400" b="1" u="sng" dirty="0">
                  <a:solidFill>
                    <a:prstClr val="black"/>
                  </a:solidFill>
                  <a:latin typeface="Lucida Sans Unicode"/>
                </a:rPr>
                <a:t> because </a:t>
              </a:r>
              <a:r>
                <a:rPr lang="en-US" sz="2400" b="1" u="sng" dirty="0">
                  <a:solidFill>
                    <a:prstClr val="black"/>
                  </a:solidFill>
                  <a:latin typeface="Lucida Sans Unicode"/>
                </a:rPr>
                <a:t>(some) frames </a:t>
              </a:r>
              <a:r>
                <a:rPr lang="en-US" sz="2400" b="1" u="sng" dirty="0">
                  <a:solidFill>
                    <a:prstClr val="black"/>
                  </a:solidFill>
                  <a:latin typeface="Lucida Sans Unicode"/>
                </a:rPr>
                <a:t>have to be resent</a:t>
              </a:r>
              <a:r>
                <a:rPr lang="en-US" sz="2400" b="1" dirty="0">
                  <a:solidFill>
                    <a:prstClr val="black"/>
                  </a:solidFill>
                  <a:latin typeface="Lucida Sans Unicode"/>
                </a:rPr>
                <a:t>.</a:t>
              </a:r>
              <a:r>
                <a:rPr lang="en-US" sz="2400" dirty="0">
                  <a:solidFill>
                    <a:prstClr val="black"/>
                  </a:solidFill>
                  <a:latin typeface="Lucida Sans Unicode"/>
                </a:rPr>
                <a:t> </a:t>
              </a:r>
            </a:p>
          </p:txBody>
        </p:sp>
      </p:grpSp>
    </p:spTree>
    <p:extLst>
      <p:ext uri="{BB962C8B-B14F-4D97-AF65-F5344CB8AC3E}">
        <p14:creationId xmlns:p14="http://schemas.microsoft.com/office/powerpoint/2010/main" val="7092301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1" fill="hold" nodeType="clickEffect">
                                  <p:stCondLst>
                                    <p:cond delay="0"/>
                                  </p:stCondLst>
                                  <p:childTnLst>
                                    <p:set>
                                      <p:cBhvr>
                                        <p:cTn id="6" dur="1" fill="hold">
                                          <p:stCondLst>
                                            <p:cond delay="0"/>
                                          </p:stCondLst>
                                        </p:cTn>
                                        <p:tgtEl>
                                          <p:spTgt spid="96259"/>
                                        </p:tgtEl>
                                        <p:attrNameLst>
                                          <p:attrName>style.visibility</p:attrName>
                                        </p:attrNameLst>
                                      </p:cBhvr>
                                      <p:to>
                                        <p:strVal val="visible"/>
                                      </p:to>
                                    </p:set>
                                    <p:animEffect transition="in" filter="slide(fromTop)">
                                      <p:cBhvr>
                                        <p:cTn id="7" dur="500"/>
                                        <p:tgtEl>
                                          <p:spTgt spid="962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599524" y="3044958"/>
            <a:ext cx="4992555" cy="768084"/>
          </a:xfrm>
        </p:spPr>
        <p:txBody>
          <a:bodyPr/>
          <a:lstStyle/>
          <a:p>
            <a:r>
              <a:rPr lang="en-US" altLang="ko-KR" sz="5400" dirty="0">
                <a:latin typeface="Cambria" panose="02040503050406030204" pitchFamily="18" charset="0"/>
                <a:ea typeface="Cambria" panose="02040503050406030204" pitchFamily="18" charset="0"/>
              </a:rPr>
              <a:t>THANK YOU</a:t>
            </a:r>
            <a:endParaRPr lang="ko-KR" altLang="en-US" sz="5400" dirty="0">
              <a:latin typeface="Cambria" panose="02040503050406030204" pitchFamily="18" charset="0"/>
            </a:endParaRPr>
          </a:p>
        </p:txBody>
      </p:sp>
      <p:sp>
        <p:nvSpPr>
          <p:cNvPr id="3" name="Text Placeholder 2"/>
          <p:cNvSpPr>
            <a:spLocks noGrp="1"/>
          </p:cNvSpPr>
          <p:nvPr>
            <p:ph type="body" sz="quarter" idx="11"/>
          </p:nvPr>
        </p:nvSpPr>
        <p:spPr/>
        <p:txBody>
          <a:bodyPr/>
          <a:lstStyle/>
          <a:p>
            <a:pPr lvl="0"/>
            <a:r>
              <a:rPr lang="en-US" altLang="ko-KR" dirty="0"/>
              <a:t> </a:t>
            </a:r>
          </a:p>
        </p:txBody>
      </p:sp>
    </p:spTree>
    <p:extLst>
      <p:ext uri="{BB962C8B-B14F-4D97-AF65-F5344CB8AC3E}">
        <p14:creationId xmlns:p14="http://schemas.microsoft.com/office/powerpoint/2010/main" val="1328730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2" name="Rectangle 11"/>
          <p:cNvSpPr>
            <a:spLocks noGrp="1" noChangeArrowheads="1"/>
          </p:cNvSpPr>
          <p:nvPr>
            <p:ph type="title" idx="4294967295"/>
          </p:nvPr>
        </p:nvSpPr>
        <p:spPr>
          <a:xfrm>
            <a:off x="5001305" y="29029"/>
            <a:ext cx="7158038" cy="685800"/>
          </a:xfrm>
          <a:prstGeom prst="rect">
            <a:avLst/>
          </a:prstGeom>
        </p:spPr>
        <p:txBody>
          <a:bodyPr>
            <a:normAutofit/>
          </a:bodyPr>
          <a:lstStyle/>
          <a:p>
            <a:pPr algn="r"/>
            <a:r>
              <a:rPr lang="en-US" sz="2800" dirty="0"/>
              <a:t>Data Link Layer</a:t>
            </a:r>
          </a:p>
        </p:txBody>
      </p:sp>
      <p:sp>
        <p:nvSpPr>
          <p:cNvPr id="3" name="Rectangle 2"/>
          <p:cNvSpPr/>
          <p:nvPr/>
        </p:nvSpPr>
        <p:spPr>
          <a:xfrm>
            <a:off x="304800" y="1143000"/>
            <a:ext cx="11658600" cy="3416320"/>
          </a:xfrm>
          <a:prstGeom prst="rect">
            <a:avLst/>
          </a:prstGeom>
        </p:spPr>
        <p:txBody>
          <a:bodyPr wrap="square">
            <a:spAutoFit/>
          </a:bodyPr>
          <a:lstStyle/>
          <a:p>
            <a:pPr>
              <a:lnSpc>
                <a:spcPct val="90000"/>
              </a:lnSpc>
            </a:pPr>
            <a:r>
              <a:rPr lang="en-US" sz="2400" b="1" dirty="0"/>
              <a:t>The Services Provided by the Link Layer</a:t>
            </a:r>
            <a:endParaRPr lang="en-US" sz="2400" b="1" dirty="0" smtClean="0"/>
          </a:p>
          <a:p>
            <a:pPr>
              <a:lnSpc>
                <a:spcPct val="90000"/>
              </a:lnSpc>
            </a:pPr>
            <a:endParaRPr lang="en-US" sz="2400" dirty="0"/>
          </a:p>
          <a:p>
            <a:pPr>
              <a:lnSpc>
                <a:spcPct val="90000"/>
              </a:lnSpc>
            </a:pPr>
            <a:r>
              <a:rPr lang="en-US" sz="2400" dirty="0" smtClean="0"/>
              <a:t>It </a:t>
            </a:r>
            <a:r>
              <a:rPr lang="en-US" sz="2400" dirty="0"/>
              <a:t>is responsible for transmitting </a:t>
            </a:r>
            <a:r>
              <a:rPr lang="en-US" sz="2400" dirty="0">
                <a:solidFill>
                  <a:srgbClr val="FF3300"/>
                </a:solidFill>
              </a:rPr>
              <a:t>frames</a:t>
            </a:r>
            <a:r>
              <a:rPr lang="en-US" sz="2400" dirty="0"/>
              <a:t> from one node to the next.</a:t>
            </a:r>
          </a:p>
          <a:p>
            <a:pPr>
              <a:lnSpc>
                <a:spcPct val="90000"/>
              </a:lnSpc>
            </a:pPr>
            <a:r>
              <a:rPr lang="en-US" sz="2400" dirty="0"/>
              <a:t>Its major duties are … </a:t>
            </a:r>
          </a:p>
          <a:p>
            <a:pPr marL="800100" lvl="1" indent="-342900">
              <a:lnSpc>
                <a:spcPct val="90000"/>
              </a:lnSpc>
              <a:buFont typeface="Wingdings" panose="05000000000000000000" pitchFamily="2" charset="2"/>
              <a:buChar char="v"/>
            </a:pPr>
            <a:r>
              <a:rPr lang="en-US" sz="2400" dirty="0"/>
              <a:t>Framing</a:t>
            </a:r>
          </a:p>
          <a:p>
            <a:pPr marL="800100" lvl="1" indent="-342900">
              <a:lnSpc>
                <a:spcPct val="90000"/>
              </a:lnSpc>
              <a:buFont typeface="Wingdings" panose="05000000000000000000" pitchFamily="2" charset="2"/>
              <a:buChar char="v"/>
            </a:pPr>
            <a:r>
              <a:rPr lang="en-US" sz="2400" dirty="0" smtClean="0"/>
              <a:t>Link Access</a:t>
            </a:r>
            <a:endParaRPr lang="en-US" sz="2400" dirty="0"/>
          </a:p>
          <a:p>
            <a:pPr marL="800100" lvl="1" indent="-342900">
              <a:lnSpc>
                <a:spcPct val="90000"/>
              </a:lnSpc>
              <a:buFont typeface="Wingdings" panose="05000000000000000000" pitchFamily="2" charset="2"/>
              <a:buChar char="v"/>
            </a:pPr>
            <a:r>
              <a:rPr lang="en-US" sz="2400" dirty="0"/>
              <a:t>Flow </a:t>
            </a:r>
            <a:r>
              <a:rPr lang="en-US" sz="2400" dirty="0" smtClean="0"/>
              <a:t>Control(Reliable Delivery)</a:t>
            </a:r>
            <a:endParaRPr lang="en-US" sz="2400" dirty="0"/>
          </a:p>
          <a:p>
            <a:pPr marL="800100" lvl="1" indent="-342900">
              <a:lnSpc>
                <a:spcPct val="90000"/>
              </a:lnSpc>
              <a:buFont typeface="Wingdings" panose="05000000000000000000" pitchFamily="2" charset="2"/>
              <a:buChar char="v"/>
            </a:pPr>
            <a:r>
              <a:rPr lang="en-US" sz="2400" dirty="0"/>
              <a:t>Error </a:t>
            </a:r>
            <a:r>
              <a:rPr lang="en-US" sz="2400" dirty="0" smtClean="0"/>
              <a:t>Detection and Control</a:t>
            </a:r>
            <a:endParaRPr lang="en-US" sz="2400" dirty="0"/>
          </a:p>
          <a:p>
            <a:pPr marL="393192" lvl="1" indent="0">
              <a:lnSpc>
                <a:spcPct val="90000"/>
              </a:lnSpc>
              <a:buNone/>
            </a:pPr>
            <a:endParaRPr lang="en-US" sz="2400" dirty="0"/>
          </a:p>
          <a:p>
            <a:pPr marL="393192" lvl="1" indent="0">
              <a:lnSpc>
                <a:spcPct val="90000"/>
              </a:lnSpc>
              <a:buNone/>
            </a:pPr>
            <a:endParaRPr lang="en-US" sz="2400" dirty="0"/>
          </a:p>
        </p:txBody>
      </p:sp>
    </p:spTree>
    <p:extLst>
      <p:ext uri="{BB962C8B-B14F-4D97-AF65-F5344CB8AC3E}">
        <p14:creationId xmlns:p14="http://schemas.microsoft.com/office/powerpoint/2010/main" val="9754616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9030" y="1143000"/>
            <a:ext cx="11840029" cy="4745915"/>
          </a:xfrm>
          <a:prstGeom prst="rect">
            <a:avLst/>
          </a:prstGeom>
        </p:spPr>
        <p:txBody>
          <a:bodyPr wrap="square">
            <a:spAutoFit/>
          </a:bodyPr>
          <a:lstStyle/>
          <a:p>
            <a:pPr marL="800100" lvl="1" indent="-342900">
              <a:lnSpc>
                <a:spcPct val="90000"/>
              </a:lnSpc>
              <a:buFont typeface="Wingdings" panose="05000000000000000000" pitchFamily="2" charset="2"/>
              <a:buChar char="v"/>
            </a:pPr>
            <a:r>
              <a:rPr lang="en-US" sz="2400" dirty="0" smtClean="0"/>
              <a:t>Framing</a:t>
            </a:r>
          </a:p>
          <a:p>
            <a:pPr lvl="2">
              <a:lnSpc>
                <a:spcPct val="90000"/>
              </a:lnSpc>
            </a:pPr>
            <a:r>
              <a:rPr lang="en-US" sz="2400" dirty="0"/>
              <a:t>A frame consists of a data field, in which the network-layer datagram is inserted, and a number of header fields</a:t>
            </a:r>
          </a:p>
          <a:p>
            <a:pPr marL="800100" lvl="1" indent="-342900">
              <a:lnSpc>
                <a:spcPct val="90000"/>
              </a:lnSpc>
              <a:buFont typeface="Wingdings" panose="05000000000000000000" pitchFamily="2" charset="2"/>
              <a:buChar char="v"/>
            </a:pPr>
            <a:r>
              <a:rPr lang="en-US" sz="2400" dirty="0"/>
              <a:t>Link </a:t>
            </a:r>
            <a:r>
              <a:rPr lang="en-US" sz="2400" dirty="0" smtClean="0"/>
              <a:t>Access</a:t>
            </a:r>
          </a:p>
          <a:p>
            <a:pPr lvl="2">
              <a:lnSpc>
                <a:spcPct val="90000"/>
              </a:lnSpc>
            </a:pPr>
            <a:r>
              <a:rPr lang="en-US" sz="2400" dirty="0"/>
              <a:t>A medium access control (MAC) protocol specifies the rules by which a frame is transmitted onto the </a:t>
            </a:r>
            <a:r>
              <a:rPr lang="en-US" sz="2400" dirty="0" smtClean="0"/>
              <a:t>link</a:t>
            </a:r>
            <a:endParaRPr lang="en-US" sz="2400" dirty="0"/>
          </a:p>
          <a:p>
            <a:pPr marL="800100" lvl="1" indent="-342900">
              <a:lnSpc>
                <a:spcPct val="90000"/>
              </a:lnSpc>
              <a:buFont typeface="Wingdings" panose="05000000000000000000" pitchFamily="2" charset="2"/>
              <a:buChar char="v"/>
            </a:pPr>
            <a:r>
              <a:rPr lang="en-US" sz="2400" dirty="0"/>
              <a:t>Flow Control(Reliable Delivery</a:t>
            </a:r>
            <a:r>
              <a:rPr lang="en-US" sz="2400" dirty="0" smtClean="0"/>
              <a:t>)</a:t>
            </a:r>
          </a:p>
          <a:p>
            <a:pPr lvl="2">
              <a:lnSpc>
                <a:spcPct val="90000"/>
              </a:lnSpc>
            </a:pPr>
            <a:r>
              <a:rPr lang="en-US" sz="2400" dirty="0"/>
              <a:t>When a link-layer protocol provides reliable delivery service, it guarantees to move each network-layer datagram across the link without error. Similar to a transport-layer reliable delivery service, a link-layer reliable delivery service can be achieved with acknowledgments and </a:t>
            </a:r>
            <a:r>
              <a:rPr lang="en-US" sz="2400" dirty="0" smtClean="0"/>
              <a:t>retransmission.</a:t>
            </a:r>
            <a:endParaRPr lang="en-US" sz="2400" dirty="0"/>
          </a:p>
          <a:p>
            <a:pPr marL="800100" lvl="1" indent="-342900">
              <a:lnSpc>
                <a:spcPct val="90000"/>
              </a:lnSpc>
              <a:buFont typeface="Wingdings" panose="05000000000000000000" pitchFamily="2" charset="2"/>
              <a:buChar char="v"/>
            </a:pPr>
            <a:r>
              <a:rPr lang="en-US" sz="2400" dirty="0"/>
              <a:t>Error Detection and </a:t>
            </a:r>
            <a:r>
              <a:rPr lang="en-US" sz="2400" dirty="0" smtClean="0"/>
              <a:t>Control</a:t>
            </a:r>
          </a:p>
          <a:p>
            <a:pPr lvl="2">
              <a:lnSpc>
                <a:spcPct val="90000"/>
              </a:lnSpc>
            </a:pPr>
            <a:r>
              <a:rPr lang="en-US" sz="2400" dirty="0"/>
              <a:t>The link-layer hardware in a receiving node can incorrectly decide that a bit in a frame is zero when it was transmitted as </a:t>
            </a:r>
            <a:r>
              <a:rPr lang="en-US" sz="2400" dirty="0" smtClean="0"/>
              <a:t>a </a:t>
            </a:r>
            <a:r>
              <a:rPr lang="en-US" sz="2400" dirty="0"/>
              <a:t>one, and vice versa.</a:t>
            </a:r>
            <a:endParaRPr lang="en-US" sz="2400" dirty="0"/>
          </a:p>
        </p:txBody>
      </p:sp>
    </p:spTree>
    <p:extLst>
      <p:ext uri="{BB962C8B-B14F-4D97-AF65-F5344CB8AC3E}">
        <p14:creationId xmlns:p14="http://schemas.microsoft.com/office/powerpoint/2010/main" val="8027679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type="body" sz="quarter" idx="10"/>
          </p:nvPr>
        </p:nvSpPr>
        <p:spPr>
          <a:xfrm>
            <a:off x="152400" y="838200"/>
            <a:ext cx="11734800" cy="5029200"/>
          </a:xfrm>
        </p:spPr>
        <p:txBody>
          <a:bodyPr/>
          <a:lstStyle/>
          <a:p>
            <a:pPr marL="109728" indent="0">
              <a:buNone/>
            </a:pPr>
            <a:r>
              <a:rPr lang="en-US" sz="2400" dirty="0" smtClean="0"/>
              <a:t>The </a:t>
            </a:r>
            <a:r>
              <a:rPr lang="en-US" sz="2400" dirty="0"/>
              <a:t>Data-Link layer contains two sublayers that are described in the IEEE-802 LAN standards</a:t>
            </a:r>
            <a:r>
              <a:rPr lang="en-US" sz="2400" dirty="0"/>
              <a:t>:</a:t>
            </a:r>
          </a:p>
          <a:p>
            <a:pPr marL="109728" indent="0">
              <a:buNone/>
            </a:pPr>
            <a:endParaRPr lang="en-US" sz="2400" dirty="0"/>
          </a:p>
          <a:p>
            <a:r>
              <a:rPr lang="en-US" sz="2400" dirty="0" smtClean="0"/>
              <a:t>  Data-Link </a:t>
            </a:r>
            <a:r>
              <a:rPr lang="en-US" sz="2400" dirty="0"/>
              <a:t>Control (DLC)</a:t>
            </a:r>
          </a:p>
          <a:p>
            <a:endParaRPr lang="en-US" sz="2400" dirty="0" smtClean="0"/>
          </a:p>
          <a:p>
            <a:r>
              <a:rPr lang="en-US" sz="2400" dirty="0"/>
              <a:t> </a:t>
            </a:r>
            <a:r>
              <a:rPr lang="en-US" sz="2400" dirty="0" smtClean="0"/>
              <a:t> Media </a:t>
            </a:r>
            <a:r>
              <a:rPr lang="en-US" sz="2400" dirty="0"/>
              <a:t>Access Control (MAC</a:t>
            </a:r>
            <a:r>
              <a:rPr lang="en-US" sz="2400" dirty="0"/>
              <a:t>)</a:t>
            </a:r>
          </a:p>
          <a:p>
            <a:endParaRPr lang="en-US" sz="2400" dirty="0"/>
          </a:p>
          <a:p>
            <a:r>
              <a:rPr lang="en-US" sz="2400" dirty="0" smtClean="0"/>
              <a:t>  </a:t>
            </a:r>
            <a:endParaRPr lang="en-US" dirty="0"/>
          </a:p>
        </p:txBody>
      </p:sp>
      <p:sp>
        <p:nvSpPr>
          <p:cNvPr id="3" name="Title 2"/>
          <p:cNvSpPr>
            <a:spLocks noGrp="1"/>
          </p:cNvSpPr>
          <p:nvPr>
            <p:ph type="title" idx="4294967295"/>
          </p:nvPr>
        </p:nvSpPr>
        <p:spPr>
          <a:xfrm>
            <a:off x="8534400" y="29029"/>
            <a:ext cx="3505200" cy="639762"/>
          </a:xfrm>
          <a:prstGeom prst="rect">
            <a:avLst/>
          </a:prstGeom>
        </p:spPr>
        <p:txBody>
          <a:bodyPr>
            <a:normAutofit/>
          </a:bodyPr>
          <a:lstStyle/>
          <a:p>
            <a:r>
              <a:rPr lang="en-US" sz="2800" dirty="0"/>
              <a:t>Data Link Sublayers</a:t>
            </a:r>
            <a:endParaRPr lang="en-US" sz="2800" dirty="0"/>
          </a:p>
        </p:txBody>
      </p:sp>
      <p:pic>
        <p:nvPicPr>
          <p:cNvPr id="5" name="Picture 4"/>
          <p:cNvPicPr>
            <a:picLocks noChangeAspect="1"/>
          </p:cNvPicPr>
          <p:nvPr/>
        </p:nvPicPr>
        <p:blipFill>
          <a:blip r:embed="rId2"/>
          <a:stretch>
            <a:fillRect/>
          </a:stretch>
        </p:blipFill>
        <p:spPr>
          <a:xfrm>
            <a:off x="4419600" y="3962400"/>
            <a:ext cx="7434943" cy="1905000"/>
          </a:xfrm>
          <a:prstGeom prst="rect">
            <a:avLst/>
          </a:prstGeom>
        </p:spPr>
      </p:pic>
    </p:spTree>
    <p:extLst>
      <p:ext uri="{BB962C8B-B14F-4D97-AF65-F5344CB8AC3E}">
        <p14:creationId xmlns:p14="http://schemas.microsoft.com/office/powerpoint/2010/main" val="38653937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type="body" sz="quarter" idx="10"/>
          </p:nvPr>
        </p:nvSpPr>
        <p:spPr>
          <a:xfrm>
            <a:off x="152400" y="1828800"/>
            <a:ext cx="11399838" cy="3657600"/>
          </a:xfrm>
        </p:spPr>
        <p:txBody>
          <a:bodyPr/>
          <a:lstStyle/>
          <a:p>
            <a:pPr latinLnBrk="0"/>
            <a:r>
              <a:rPr lang="en-US" sz="2400" dirty="0"/>
              <a:t>First we will discuss  </a:t>
            </a:r>
            <a:r>
              <a:rPr lang="en-US" sz="2400" dirty="0" smtClean="0"/>
              <a:t>Data-link layer</a:t>
            </a:r>
          </a:p>
          <a:p>
            <a:pPr latinLnBrk="0"/>
            <a:endParaRPr lang="en-US" sz="2400" dirty="0"/>
          </a:p>
          <a:p>
            <a:pPr latinLnBrk="0"/>
            <a:r>
              <a:rPr lang="en-US" sz="2400" b="1" dirty="0" smtClean="0"/>
              <a:t>Data-link </a:t>
            </a:r>
            <a:r>
              <a:rPr lang="en-US" sz="2400" b="1" dirty="0"/>
              <a:t>control (DLC)</a:t>
            </a:r>
            <a:r>
              <a:rPr lang="en-US" sz="2400" dirty="0"/>
              <a:t> deals with procedures for communication between two </a:t>
            </a:r>
            <a:r>
              <a:rPr lang="en-US" sz="2400" dirty="0" smtClean="0"/>
              <a:t>adjacent </a:t>
            </a:r>
            <a:r>
              <a:rPr lang="en-US" sz="2400" dirty="0"/>
              <a:t>nodes—node-to-node communication—no matter whether the link is dedicated or </a:t>
            </a:r>
            <a:r>
              <a:rPr lang="en-US" sz="2400" dirty="0" smtClean="0"/>
              <a:t>broadcast</a:t>
            </a:r>
          </a:p>
          <a:p>
            <a:pPr lvl="1"/>
            <a:r>
              <a:rPr lang="en-US" sz="2400" dirty="0"/>
              <a:t>Framing </a:t>
            </a:r>
          </a:p>
          <a:p>
            <a:pPr lvl="1"/>
            <a:r>
              <a:rPr lang="en-US" sz="2400" dirty="0"/>
              <a:t>flow control</a:t>
            </a:r>
          </a:p>
          <a:p>
            <a:pPr lvl="1"/>
            <a:r>
              <a:rPr lang="en-US" sz="2400" dirty="0"/>
              <a:t>error control </a:t>
            </a:r>
          </a:p>
          <a:p>
            <a:pPr latinLnBrk="0"/>
            <a:endParaRPr lang="en-US" sz="2400" dirty="0"/>
          </a:p>
        </p:txBody>
      </p:sp>
      <p:sp>
        <p:nvSpPr>
          <p:cNvPr id="7" name="Title 6"/>
          <p:cNvSpPr>
            <a:spLocks noGrp="1"/>
          </p:cNvSpPr>
          <p:nvPr>
            <p:ph type="title" idx="4294967295"/>
          </p:nvPr>
        </p:nvSpPr>
        <p:spPr>
          <a:xfrm>
            <a:off x="6709229" y="0"/>
            <a:ext cx="5482771" cy="747486"/>
          </a:xfrm>
          <a:prstGeom prst="rect">
            <a:avLst/>
          </a:prstGeom>
        </p:spPr>
        <p:txBody>
          <a:bodyPr>
            <a:normAutofit/>
          </a:bodyPr>
          <a:lstStyle/>
          <a:p>
            <a:r>
              <a:rPr lang="en-GB" sz="3200" dirty="0"/>
              <a:t>Data Link </a:t>
            </a:r>
            <a:r>
              <a:rPr lang="en-GB" sz="3200" dirty="0" smtClean="0"/>
              <a:t>Control</a:t>
            </a:r>
            <a:endParaRPr lang="en-GB" sz="3200" dirty="0"/>
          </a:p>
        </p:txBody>
      </p:sp>
    </p:spTree>
    <p:extLst>
      <p:ext uri="{BB962C8B-B14F-4D97-AF65-F5344CB8AC3E}">
        <p14:creationId xmlns:p14="http://schemas.microsoft.com/office/powerpoint/2010/main" val="34023961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07112" y="1447800"/>
            <a:ext cx="10841888" cy="2895600"/>
          </a:xfrm>
        </p:spPr>
        <p:txBody>
          <a:bodyPr>
            <a:noAutofit/>
          </a:bodyPr>
          <a:lstStyle/>
          <a:p>
            <a:r>
              <a:rPr lang="en-US" sz="2400" dirty="0"/>
              <a:t>The data link layer </a:t>
            </a:r>
            <a:r>
              <a:rPr lang="en-US" sz="2400" dirty="0"/>
              <a:t>packs </a:t>
            </a:r>
            <a:r>
              <a:rPr lang="en-US" sz="2400" dirty="0"/>
              <a:t>bits into frames, so that each frame is distinguishable from </a:t>
            </a:r>
            <a:r>
              <a:rPr lang="en-US" sz="2400" dirty="0"/>
              <a:t>another</a:t>
            </a:r>
            <a:endParaRPr lang="en-US" sz="2400" dirty="0"/>
          </a:p>
          <a:p>
            <a:pPr marL="109728" indent="0">
              <a:buNone/>
            </a:pPr>
            <a:endParaRPr lang="en-US" sz="2400" dirty="0"/>
          </a:p>
          <a:p>
            <a:r>
              <a:rPr lang="en-US" sz="2400" dirty="0"/>
              <a:t>Framing in the data-link layer separates a message from one source to a destination by adding a sender address and a destination address.</a:t>
            </a:r>
            <a:endParaRPr lang="en-GB" sz="2400" dirty="0"/>
          </a:p>
        </p:txBody>
      </p:sp>
      <p:sp>
        <p:nvSpPr>
          <p:cNvPr id="2" name="Title 1"/>
          <p:cNvSpPr>
            <a:spLocks noGrp="1"/>
          </p:cNvSpPr>
          <p:nvPr>
            <p:ph type="title" idx="4294967295"/>
          </p:nvPr>
        </p:nvSpPr>
        <p:spPr>
          <a:xfrm>
            <a:off x="1197429" y="0"/>
            <a:ext cx="10972800" cy="688809"/>
          </a:xfrm>
          <a:prstGeom prst="rect">
            <a:avLst/>
          </a:prstGeom>
        </p:spPr>
        <p:txBody>
          <a:bodyPr>
            <a:normAutofit/>
          </a:bodyPr>
          <a:lstStyle/>
          <a:p>
            <a:pPr algn="r"/>
            <a:r>
              <a:rPr lang="en-GB" sz="3200" dirty="0"/>
              <a:t>Framing</a:t>
            </a:r>
            <a:endParaRPr lang="en-GB" sz="3200" dirty="0"/>
          </a:p>
        </p:txBody>
      </p:sp>
    </p:spTree>
    <p:extLst>
      <p:ext uri="{BB962C8B-B14F-4D97-AF65-F5344CB8AC3E}">
        <p14:creationId xmlns:p14="http://schemas.microsoft.com/office/powerpoint/2010/main" val="246400963"/>
      </p:ext>
    </p:extLst>
  </p:cSld>
  <p:clrMapOvr>
    <a:masterClrMapping/>
  </p:clrMapOvr>
  <p:timing>
    <p:tnLst>
      <p:par>
        <p:cTn id="1" dur="indefinite" restart="never" nodeType="tmRoot"/>
      </p:par>
    </p:tnLst>
  </p:timing>
</p:sld>
</file>

<file path=ppt/theme/theme1.xml><?xml version="1.0" encoding="utf-8"?>
<a:theme xmlns:a="http://schemas.openxmlformats.org/drawingml/2006/main" name="Cover and End Slide Master">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s Slide Master">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2293</TotalTime>
  <Words>1955</Words>
  <Application>Microsoft Office PowerPoint</Application>
  <PresentationFormat>Widescreen</PresentationFormat>
  <Paragraphs>228</Paragraphs>
  <Slides>46</Slides>
  <Notes>0</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46</vt:i4>
      </vt:variant>
    </vt:vector>
  </HeadingPairs>
  <TitlesOfParts>
    <vt:vector size="59" baseType="lpstr">
      <vt:lpstr>Arial Unicode MS</vt:lpstr>
      <vt:lpstr>PMingLiU</vt:lpstr>
      <vt:lpstr>Arial</vt:lpstr>
      <vt:lpstr>Calibri</vt:lpstr>
      <vt:lpstr>Cambria</vt:lpstr>
      <vt:lpstr>Lucida Sans Unicode</vt:lpstr>
      <vt:lpstr>Symbol</vt:lpstr>
      <vt:lpstr>Times</vt:lpstr>
      <vt:lpstr>Times New Roman</vt:lpstr>
      <vt:lpstr>Wingdings</vt:lpstr>
      <vt:lpstr>Cover and End Slide Master</vt:lpstr>
      <vt:lpstr>Contents Slide Master</vt:lpstr>
      <vt:lpstr>3_Office Theme</vt:lpstr>
      <vt:lpstr>PowerPoint Presentation</vt:lpstr>
      <vt:lpstr>Data Communication and Computer Networks</vt:lpstr>
      <vt:lpstr>PowerPoint Presentation</vt:lpstr>
      <vt:lpstr>PowerPoint Presentation</vt:lpstr>
      <vt:lpstr>Data Link Layer</vt:lpstr>
      <vt:lpstr>PowerPoint Presentation</vt:lpstr>
      <vt:lpstr>Data Link Sublayers</vt:lpstr>
      <vt:lpstr>Data Link Control</vt:lpstr>
      <vt:lpstr>Framing</vt:lpstr>
      <vt:lpstr>PowerPoint Presentation</vt:lpstr>
      <vt:lpstr>PowerPoint Presentation</vt:lpstr>
      <vt:lpstr>PowerPoint Presentation</vt:lpstr>
      <vt:lpstr>PowerPoint Presentation</vt:lpstr>
      <vt:lpstr>PowerPoint Presentation</vt:lpstr>
      <vt:lpstr>PowerPoint Presentation</vt:lpstr>
      <vt:lpstr>Flow Control</vt:lpstr>
      <vt:lpstr>Error Control</vt:lpstr>
      <vt:lpstr>Model of Frame Transmission</vt:lpstr>
      <vt:lpstr>Data Link Control</vt:lpstr>
      <vt:lpstr>Noiseless Channel</vt:lpstr>
      <vt:lpstr>Simplest Method</vt:lpstr>
      <vt:lpstr>Stop-And-Wait</vt:lpstr>
      <vt:lpstr>Noisy Channel</vt:lpstr>
      <vt:lpstr>Automatic Repeat Request (ARQ)</vt:lpstr>
      <vt:lpstr>Stop and Wait ARQ</vt:lpstr>
      <vt:lpstr>Stop and Wait ARQ</vt:lpstr>
      <vt:lpstr>Operation of Stop and Wait</vt:lpstr>
      <vt:lpstr>1. Normal Operation</vt:lpstr>
      <vt:lpstr>2. Lost or damaged frame</vt:lpstr>
      <vt:lpstr>3. Lost or damaged ACK</vt:lpstr>
      <vt:lpstr>4. Delayed ACK</vt:lpstr>
      <vt:lpstr>Go-back-N ARQ</vt:lpstr>
      <vt:lpstr>Sliding Window</vt:lpstr>
      <vt:lpstr>Sender sliding window</vt:lpstr>
      <vt:lpstr>Receiver sliding window</vt:lpstr>
      <vt:lpstr>Go-Back-N Acknowledgment</vt:lpstr>
      <vt:lpstr>Operation of Go-back-N</vt:lpstr>
      <vt:lpstr>1. Normal Operation</vt:lpstr>
      <vt:lpstr>2. Lost or damaged frame</vt:lpstr>
      <vt:lpstr>3 &amp; 4. Lost or delayed ACK</vt:lpstr>
      <vt:lpstr>Selective Repeat ARQ</vt:lpstr>
      <vt:lpstr>Lost frame</vt:lpstr>
      <vt:lpstr>Bandwidth-Delay Product</vt:lpstr>
      <vt:lpstr>Example</vt:lpstr>
      <vt:lpstr>Example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dc:title>
  <dc:creator>abdullahfaran@outlook.com</dc:creator>
  <cp:lastModifiedBy>Administrator</cp:lastModifiedBy>
  <cp:revision>144</cp:revision>
  <dcterms:created xsi:type="dcterms:W3CDTF">2010-02-23T10:43:30Z</dcterms:created>
  <dcterms:modified xsi:type="dcterms:W3CDTF">2023-11-13T14:14:50Z</dcterms:modified>
</cp:coreProperties>
</file>

<file path=docProps/thumbnail.jpeg>
</file>